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56" r:id="rId2"/>
    <p:sldId id="257" r:id="rId3"/>
    <p:sldId id="258" r:id="rId4"/>
    <p:sldId id="264" r:id="rId5"/>
    <p:sldId id="259" r:id="rId6"/>
    <p:sldId id="260" r:id="rId7"/>
    <p:sldId id="266" r:id="rId8"/>
    <p:sldId id="267" r:id="rId9"/>
    <p:sldId id="262" r:id="rId10"/>
    <p:sldId id="268" r:id="rId11"/>
    <p:sldId id="269" r:id="rId12"/>
    <p:sldId id="26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B470"/>
    <a:srgbClr val="966550"/>
    <a:srgbClr val="909090"/>
    <a:srgbClr val="FFFFFF"/>
    <a:srgbClr val="E3E4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67369" autoAdjust="0"/>
  </p:normalViewPr>
  <p:slideViewPr>
    <p:cSldViewPr snapToGrid="0">
      <p:cViewPr varScale="1">
        <p:scale>
          <a:sx n="104" d="100"/>
          <a:sy n="104" d="100"/>
        </p:scale>
        <p:origin x="242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CB0A2-650C-4F59-B70B-CC4FE9D02B81}" type="datetimeFigureOut">
              <a:rPr lang="en-US" smtClean="0"/>
              <a:t>2/26/2026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EDC85-6697-4EBB-BACE-4EA559636DA8}" type="slidenum">
              <a:rPr lang="en-US" smtClean="0"/>
              <a:t>‹#›</a:t>
            </a:fld>
            <a:endParaRPr lang="en-US"/>
          </a:p>
        </p:txBody>
      </p:sp>
    </p:spTree>
    <p:extLst>
      <p:ext uri="{BB962C8B-B14F-4D97-AF65-F5344CB8AC3E}">
        <p14:creationId xmlns:p14="http://schemas.microsoft.com/office/powerpoint/2010/main" val="1124801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scripted content – transition to overview slide when ready)</a:t>
            </a:r>
          </a:p>
        </p:txBody>
      </p:sp>
      <p:sp>
        <p:nvSpPr>
          <p:cNvPr id="4" name="Slide Number Placeholder 3"/>
          <p:cNvSpPr>
            <a:spLocks noGrp="1"/>
          </p:cNvSpPr>
          <p:nvPr>
            <p:ph type="sldNum" sz="quarter" idx="5"/>
          </p:nvPr>
        </p:nvSpPr>
        <p:spPr/>
        <p:txBody>
          <a:bodyPr/>
          <a:lstStyle/>
          <a:p>
            <a:fld id="{C57EDC85-6697-4EBB-BACE-4EA559636DA8}" type="slidenum">
              <a:rPr lang="en-US" smtClean="0"/>
              <a:t>1</a:t>
            </a:fld>
            <a:endParaRPr lang="en-US"/>
          </a:p>
        </p:txBody>
      </p:sp>
    </p:spTree>
    <p:extLst>
      <p:ext uri="{BB962C8B-B14F-4D97-AF65-F5344CB8AC3E}">
        <p14:creationId xmlns:p14="http://schemas.microsoft.com/office/powerpoint/2010/main" val="3928655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17DEE-5349-5BA1-EAA7-02C30AA83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15657-8002-17F8-9268-DA1609438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774D7-9EDD-38A0-60A7-DA88CA2B54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F1EACB-600E-CD44-7C10-7B14D2639C3D}"/>
              </a:ext>
            </a:extLst>
          </p:cNvPr>
          <p:cNvSpPr>
            <a:spLocks noGrp="1"/>
          </p:cNvSpPr>
          <p:nvPr>
            <p:ph type="sldNum" sz="quarter" idx="5"/>
          </p:nvPr>
        </p:nvSpPr>
        <p:spPr/>
        <p:txBody>
          <a:bodyPr/>
          <a:lstStyle/>
          <a:p>
            <a:fld id="{C57EDC85-6697-4EBB-BACE-4EA559636DA8}" type="slidenum">
              <a:rPr lang="en-US" smtClean="0"/>
              <a:t>10</a:t>
            </a:fld>
            <a:endParaRPr lang="en-US"/>
          </a:p>
        </p:txBody>
      </p:sp>
    </p:spTree>
    <p:extLst>
      <p:ext uri="{BB962C8B-B14F-4D97-AF65-F5344CB8AC3E}">
        <p14:creationId xmlns:p14="http://schemas.microsoft.com/office/powerpoint/2010/main" val="2550419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4BBC4-CCBF-40A0-8C10-CE5F39EF1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718271-12F3-812E-34D6-44CE58403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A7D1D7-26A3-B6E7-06D0-BD13487881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AF298-48FE-0700-0D70-D87F3AF8C61C}"/>
              </a:ext>
            </a:extLst>
          </p:cNvPr>
          <p:cNvSpPr>
            <a:spLocks noGrp="1"/>
          </p:cNvSpPr>
          <p:nvPr>
            <p:ph type="sldNum" sz="quarter" idx="5"/>
          </p:nvPr>
        </p:nvSpPr>
        <p:spPr/>
        <p:txBody>
          <a:bodyPr/>
          <a:lstStyle/>
          <a:p>
            <a:fld id="{C57EDC85-6697-4EBB-BACE-4EA559636DA8}" type="slidenum">
              <a:rPr lang="en-US" smtClean="0"/>
              <a:t>11</a:t>
            </a:fld>
            <a:endParaRPr lang="en-US"/>
          </a:p>
        </p:txBody>
      </p:sp>
    </p:spTree>
    <p:extLst>
      <p:ext uri="{BB962C8B-B14F-4D97-AF65-F5344CB8AC3E}">
        <p14:creationId xmlns:p14="http://schemas.microsoft.com/office/powerpoint/2010/main" val="307346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57EDC85-6697-4EBB-BACE-4EA559636DA8}" type="slidenum">
              <a:rPr lang="en-US" smtClean="0"/>
              <a:t>12</a:t>
            </a:fld>
            <a:endParaRPr lang="en-US"/>
          </a:p>
        </p:txBody>
      </p:sp>
    </p:spTree>
    <p:extLst>
      <p:ext uri="{BB962C8B-B14F-4D97-AF65-F5344CB8AC3E}">
        <p14:creationId xmlns:p14="http://schemas.microsoft.com/office/powerpoint/2010/main" val="57735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Say: </a:t>
            </a:r>
            <a:r>
              <a:rPr lang="en-US" dirty="0"/>
              <a:t>In this lesson we will discuss the following items:</a:t>
            </a:r>
          </a:p>
          <a:p>
            <a:r>
              <a:rPr lang="en-US" dirty="0"/>
              <a:t>--</a:t>
            </a:r>
          </a:p>
          <a:p>
            <a:r>
              <a:rPr lang="en-US" b="1" dirty="0"/>
              <a:t>Click animation </a:t>
            </a:r>
            <a:r>
              <a:rPr lang="en-US" dirty="0"/>
              <a:t>and relay each point one by one (3 animations total): </a:t>
            </a:r>
          </a:p>
          <a:p>
            <a:endParaRPr lang="en-US" dirty="0"/>
          </a:p>
          <a:p>
            <a:r>
              <a:rPr lang="en-US" dirty="0"/>
              <a:t>The difference between Feedback and Coaching, and when to use each.</a:t>
            </a:r>
          </a:p>
          <a:p>
            <a:r>
              <a:rPr lang="en-US" dirty="0"/>
              <a:t>The Preferred feedback and coaching models at </a:t>
            </a:r>
            <a:r>
              <a:rPr lang="en-US" dirty="0" err="1"/>
              <a:t>UrbanBank</a:t>
            </a:r>
            <a:r>
              <a:rPr lang="en-US" dirty="0"/>
              <a:t>: </a:t>
            </a:r>
          </a:p>
          <a:p>
            <a:r>
              <a:rPr lang="en-US" dirty="0"/>
              <a:t>	The Curbstone Coaching model</a:t>
            </a:r>
          </a:p>
          <a:p>
            <a:r>
              <a:rPr lang="en-US" dirty="0"/>
              <a:t>	The Situation – Behavior – Impact or SBI Model</a:t>
            </a:r>
          </a:p>
          <a:p>
            <a:endParaRPr lang="en-US" dirty="0"/>
          </a:p>
          <a:p>
            <a:r>
              <a:rPr lang="en-US" dirty="0"/>
              <a:t>You will also have an opportunity to practice giving feedback.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to next slide when ready)</a:t>
            </a:r>
          </a:p>
          <a:p>
            <a:endParaRPr lang="en-US" dirty="0"/>
          </a:p>
        </p:txBody>
      </p:sp>
      <p:sp>
        <p:nvSpPr>
          <p:cNvPr id="4" name="Slide Number Placeholder 3"/>
          <p:cNvSpPr>
            <a:spLocks noGrp="1"/>
          </p:cNvSpPr>
          <p:nvPr>
            <p:ph type="sldNum" sz="quarter" idx="5"/>
          </p:nvPr>
        </p:nvSpPr>
        <p:spPr/>
        <p:txBody>
          <a:bodyPr/>
          <a:lstStyle/>
          <a:p>
            <a:fld id="{C57EDC85-6697-4EBB-BACE-4EA559636DA8}" type="slidenum">
              <a:rPr lang="en-US" smtClean="0"/>
              <a:t>2</a:t>
            </a:fld>
            <a:endParaRPr lang="en-US"/>
          </a:p>
        </p:txBody>
      </p:sp>
    </p:spTree>
    <p:extLst>
      <p:ext uri="{BB962C8B-B14F-4D97-AF65-F5344CB8AC3E}">
        <p14:creationId xmlns:p14="http://schemas.microsoft.com/office/powerpoint/2010/main" val="267130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Many people use Feedback and coaching interchangeably.  Lets talk about the differences between them.</a:t>
            </a:r>
          </a:p>
          <a:p>
            <a:r>
              <a:rPr lang="en-US" dirty="0"/>
              <a:t>--</a:t>
            </a:r>
          </a:p>
          <a:p>
            <a:r>
              <a:rPr lang="en-US" dirty="0"/>
              <a:t>Ask: Who can tell me the difference between the two? </a:t>
            </a:r>
            <a:r>
              <a:rPr lang="en-US" i="1" dirty="0"/>
              <a:t>Reflect and respond</a:t>
            </a:r>
            <a:endParaRPr lang="en-US" dirty="0"/>
          </a:p>
          <a:p>
            <a:r>
              <a:rPr lang="en-US" i="1" dirty="0"/>
              <a:t>--</a:t>
            </a:r>
          </a:p>
          <a:p>
            <a:r>
              <a:rPr lang="en-US" b="1" i="0" dirty="0"/>
              <a:t>Click Animation. </a:t>
            </a:r>
          </a:p>
          <a:p>
            <a:r>
              <a:rPr lang="en-US" b="0" i="1" dirty="0"/>
              <a:t>--</a:t>
            </a:r>
          </a:p>
          <a:p>
            <a:r>
              <a:rPr lang="en-US" b="0" i="1" dirty="0"/>
              <a:t>Say: </a:t>
            </a:r>
            <a:r>
              <a:rPr lang="en-US" b="0" i="0" dirty="0"/>
              <a:t>Feedback is focused on events that have already happened; usually directive and provides action-oriented suggestions tied to a specific situation. </a:t>
            </a:r>
          </a:p>
          <a:p>
            <a:r>
              <a:rPr lang="en-US" b="0" i="0" dirty="0"/>
              <a:t>--</a:t>
            </a:r>
          </a:p>
          <a:p>
            <a:r>
              <a:rPr lang="en-US" b="1" i="0" dirty="0"/>
              <a:t>Click Animation.</a:t>
            </a:r>
          </a:p>
          <a:p>
            <a:r>
              <a:rPr lang="en-US" b="0" i="0" dirty="0"/>
              <a:t>--</a:t>
            </a:r>
          </a:p>
          <a:p>
            <a:r>
              <a:rPr lang="en-US" b="0" i="0" dirty="0"/>
              <a:t>Say: Coaching is future-focused, and usually involves strategic questioning intended to spur long-term development and skill building. </a:t>
            </a:r>
          </a:p>
          <a:p>
            <a:r>
              <a:rPr lang="en-US" b="0" i="0" dirty="0"/>
              <a:t>--</a:t>
            </a:r>
          </a:p>
          <a:p>
            <a:r>
              <a:rPr lang="en-US" b="0" i="0" dirty="0"/>
              <a:t>Say: A coach may often use feedback to illustrate their points, but it is not all they do. Let’s come up with some examples. </a:t>
            </a:r>
          </a:p>
          <a:p>
            <a:r>
              <a:rPr lang="en-US" b="0"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to next slide when ready)</a:t>
            </a:r>
          </a:p>
          <a:p>
            <a:endParaRPr lang="en-US" b="0" i="0" dirty="0"/>
          </a:p>
        </p:txBody>
      </p:sp>
      <p:sp>
        <p:nvSpPr>
          <p:cNvPr id="4" name="Slide Number Placeholder 3"/>
          <p:cNvSpPr>
            <a:spLocks noGrp="1"/>
          </p:cNvSpPr>
          <p:nvPr>
            <p:ph type="sldNum" sz="quarter" idx="5"/>
          </p:nvPr>
        </p:nvSpPr>
        <p:spPr/>
        <p:txBody>
          <a:bodyPr/>
          <a:lstStyle/>
          <a:p>
            <a:fld id="{C57EDC85-6697-4EBB-BACE-4EA559636DA8}" type="slidenum">
              <a:rPr lang="en-US" smtClean="0"/>
              <a:t>3</a:t>
            </a:fld>
            <a:endParaRPr lang="en-US"/>
          </a:p>
        </p:txBody>
      </p:sp>
    </p:spTree>
    <p:extLst>
      <p:ext uri="{BB962C8B-B14F-4D97-AF65-F5344CB8AC3E}">
        <p14:creationId xmlns:p14="http://schemas.microsoft.com/office/powerpoint/2010/main" val="128793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064AB-87F0-3C0A-3CD4-3A51D14306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E109A-4E5D-65F6-B2B2-E7A21B10F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E3275-812E-A622-AF92-4BA32443286F}"/>
              </a:ext>
            </a:extLst>
          </p:cNvPr>
          <p:cNvSpPr>
            <a:spLocks noGrp="1"/>
          </p:cNvSpPr>
          <p:nvPr>
            <p:ph type="body" idx="1"/>
          </p:nvPr>
        </p:nvSpPr>
        <p:spPr/>
        <p:txBody>
          <a:bodyPr/>
          <a:lstStyle/>
          <a:p>
            <a:r>
              <a:rPr lang="en-US" b="0" i="0" dirty="0"/>
              <a:t>Say: So what do we mean by the terms instructive or strategic questioning…  Imagine you’re providing coaching or feedback on an employee interacting with a client.  The specifics of the situation doesn’t really matter at this point. Keeping in mind the instructive vs questioning elements - How might you phrase your feedback or coaching? </a:t>
            </a:r>
          </a:p>
          <a:p>
            <a:r>
              <a:rPr lang="en-US" b="1" i="0" dirty="0"/>
              <a:t>--</a:t>
            </a:r>
          </a:p>
          <a:p>
            <a:r>
              <a:rPr lang="en-US" b="1" i="0" dirty="0"/>
              <a:t>Click to display animation and relate each point (2 animations total)</a:t>
            </a:r>
            <a:r>
              <a:rPr lang="en-US" b="0" i="0" dirty="0"/>
              <a:t>:</a:t>
            </a:r>
          </a:p>
          <a:p>
            <a:r>
              <a:rPr lang="en-US" b="1" i="0" dirty="0"/>
              <a:t>--</a:t>
            </a:r>
          </a:p>
          <a:p>
            <a:r>
              <a:rPr lang="en-US" b="0" i="0" dirty="0"/>
              <a:t>What would feedback and a feedback item would be something like “here’s what you did well while dealing with your client and here’s something you could improve on…” </a:t>
            </a:r>
          </a:p>
          <a:p>
            <a:r>
              <a:rPr lang="en-US" b="0" i="0" dirty="0"/>
              <a:t>--</a:t>
            </a:r>
          </a:p>
          <a:p>
            <a:r>
              <a:rPr lang="en-US" b="0" i="0" dirty="0"/>
              <a:t>In a coaching conversation you might approach it as “If this comes up again, how would you handle it?” </a:t>
            </a:r>
          </a:p>
          <a:p>
            <a:r>
              <a:rPr lang="en-US" b="0" i="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to next slide when ready)</a:t>
            </a:r>
          </a:p>
          <a:p>
            <a:endParaRPr lang="en-US" b="0" i="0" dirty="0"/>
          </a:p>
        </p:txBody>
      </p:sp>
      <p:sp>
        <p:nvSpPr>
          <p:cNvPr id="4" name="Slide Number Placeholder 3">
            <a:extLst>
              <a:ext uri="{FF2B5EF4-FFF2-40B4-BE49-F238E27FC236}">
                <a16:creationId xmlns:a16="http://schemas.microsoft.com/office/drawing/2014/main" id="{9317F56E-6380-E1A8-220F-2C5669551B71}"/>
              </a:ext>
            </a:extLst>
          </p:cNvPr>
          <p:cNvSpPr>
            <a:spLocks noGrp="1"/>
          </p:cNvSpPr>
          <p:nvPr>
            <p:ph type="sldNum" sz="quarter" idx="5"/>
          </p:nvPr>
        </p:nvSpPr>
        <p:spPr/>
        <p:txBody>
          <a:bodyPr/>
          <a:lstStyle/>
          <a:p>
            <a:fld id="{C57EDC85-6697-4EBB-BACE-4EA559636DA8}" type="slidenum">
              <a:rPr lang="en-US" smtClean="0"/>
              <a:t>4</a:t>
            </a:fld>
            <a:endParaRPr lang="en-US"/>
          </a:p>
        </p:txBody>
      </p:sp>
    </p:spTree>
    <p:extLst>
      <p:ext uri="{BB962C8B-B14F-4D97-AF65-F5344CB8AC3E}">
        <p14:creationId xmlns:p14="http://schemas.microsoft.com/office/powerpoint/2010/main" val="2177969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Is anyone familiar with curbstone coaching? </a:t>
            </a:r>
            <a:r>
              <a:rPr lang="en-US" i="1" dirty="0"/>
              <a:t>Reflect and respond.</a:t>
            </a:r>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animation</a:t>
            </a:r>
          </a:p>
          <a:p>
            <a:r>
              <a:rPr lang="en-US" dirty="0"/>
              <a:t>--</a:t>
            </a:r>
          </a:p>
          <a:p>
            <a:r>
              <a:rPr lang="en-US" dirty="0"/>
              <a:t>Say: Curbstone or curbside coaching </a:t>
            </a:r>
            <a:r>
              <a:rPr lang="en-US" sz="1200" b="0" i="0" kern="1200" dirty="0">
                <a:solidFill>
                  <a:schemeClr val="tx1"/>
                </a:solidFill>
                <a:effectLst/>
                <a:latin typeface="+mn-lt"/>
                <a:ea typeface="+mn-ea"/>
                <a:cs typeface="+mn-cs"/>
              </a:rPr>
              <a:t>is </a:t>
            </a:r>
            <a:r>
              <a:rPr lang="en-US" dirty="0"/>
              <a:t>an on-the-job, real-time coaching method where coaches provide immediate, focused questioning to trainees, usually right after an interaction. It comes from the days of door-to-door salesmen making house calls to generate sales opportunities. The trainee salesman would complete a sales conversation. Their coach would be present, but would not interrupt. When the sales conversation was concluded, they would step outside to the curb and discuss the interactions before moving on to the next house. </a:t>
            </a:r>
          </a:p>
          <a:p>
            <a:r>
              <a:rPr lang="en-US" dirty="0"/>
              <a:t>--</a:t>
            </a:r>
          </a:p>
          <a:p>
            <a:r>
              <a:rPr lang="en-US" b="1" dirty="0"/>
              <a:t>Click animation</a:t>
            </a:r>
          </a:p>
          <a:p>
            <a:r>
              <a:rPr lang="en-US" b="1" dirty="0"/>
              <a:t>--</a:t>
            </a:r>
          </a:p>
          <a:p>
            <a:r>
              <a:rPr lang="en-US" dirty="0"/>
              <a:t>Say: Curbstone coaching would typically center around 3 questions: “What did you do well?” “What could you have done differently or better?” and “What do you plan to do differently next time?” </a:t>
            </a:r>
          </a:p>
          <a:p>
            <a:r>
              <a:rPr lang="en-US" dirty="0"/>
              <a:t>--</a:t>
            </a:r>
          </a:p>
          <a:p>
            <a:r>
              <a:rPr lang="en-US" dirty="0"/>
              <a:t>Say: Let's look at each question and the coach’s role in each. </a:t>
            </a:r>
          </a:p>
          <a:p>
            <a:endParaRPr lang="en-US" dirty="0"/>
          </a:p>
          <a:p>
            <a:r>
              <a:rPr lang="en-US" dirty="0"/>
              <a:t>“What did you do well?” – when the trainee responds, voice agreement if you want to reinforce the behavior. If they did something well but did not mention it, tell them what you observed them doing well. Be specific and tell them why you liked it. </a:t>
            </a:r>
          </a:p>
          <a:p>
            <a:r>
              <a:rPr lang="en-US" dirty="0"/>
              <a:t>“What could you improve upon?” – again acknowledge their responses and offer agreement where applicable. Offer  your own perspective on what they can improve upon. Be specific in how you’d like them to change their behavior in the future. </a:t>
            </a:r>
          </a:p>
          <a:p>
            <a:r>
              <a:rPr lang="en-US" dirty="0"/>
              <a:t>“What do you plan to do next time?” – use this to check that they are understanding the feedback. If they need further reinforcement ask them targeted questions on how they will implement your feedback from earlier in the conversation. </a:t>
            </a:r>
          </a:p>
          <a:p>
            <a:r>
              <a:rPr lang="en-US" dirty="0"/>
              <a:t>--</a:t>
            </a:r>
          </a:p>
          <a:p>
            <a:r>
              <a:rPr lang="en-US" dirty="0"/>
              <a:t>What do you notice about the coach’s role here? </a:t>
            </a:r>
            <a:r>
              <a:rPr lang="en-US" i="1" dirty="0"/>
              <a:t>Anticipated response: </a:t>
            </a:r>
            <a:r>
              <a:rPr lang="en-US" dirty="0"/>
              <a:t> The role of the coach here is primarily to invite the trainee into self-reflection.  If the trainee is stuck the coach can provide specific commentary on actions but the trainee should be doing most of that themselves if they are engaging with the questions in good faith. </a:t>
            </a:r>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to next slide when ready)</a:t>
            </a:r>
          </a:p>
          <a:p>
            <a:endParaRPr lang="en-US" dirty="0"/>
          </a:p>
        </p:txBody>
      </p:sp>
      <p:sp>
        <p:nvSpPr>
          <p:cNvPr id="4" name="Slide Number Placeholder 3"/>
          <p:cNvSpPr>
            <a:spLocks noGrp="1"/>
          </p:cNvSpPr>
          <p:nvPr>
            <p:ph type="sldNum" sz="quarter" idx="5"/>
          </p:nvPr>
        </p:nvSpPr>
        <p:spPr/>
        <p:txBody>
          <a:bodyPr/>
          <a:lstStyle/>
          <a:p>
            <a:fld id="{C57EDC85-6697-4EBB-BACE-4EA559636DA8}" type="slidenum">
              <a:rPr lang="en-US" smtClean="0"/>
              <a:t>5</a:t>
            </a:fld>
            <a:endParaRPr lang="en-US"/>
          </a:p>
        </p:txBody>
      </p:sp>
    </p:spTree>
    <p:extLst>
      <p:ext uri="{BB962C8B-B14F-4D97-AF65-F5344CB8AC3E}">
        <p14:creationId xmlns:p14="http://schemas.microsoft.com/office/powerpoint/2010/main" val="3816607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Animation</a:t>
            </a:r>
          </a:p>
          <a:p>
            <a:r>
              <a:rPr lang="en-US" b="1" dirty="0"/>
              <a:t>--</a:t>
            </a:r>
          </a:p>
          <a:p>
            <a:r>
              <a:rPr lang="en-US" b="1" dirty="0"/>
              <a:t>Say: </a:t>
            </a:r>
            <a:r>
              <a:rPr lang="en-US" dirty="0"/>
              <a:t>The Situation – behavior – impact (SBI) model of giving feedback is a structured framework for delivering clear, concise, and actionable feedback. By focusing on objective and observable items, it helps to reduce any personality-based criticism and helps to prevent defensiveness in the person receiving feedback, and separates the person from the behavior. </a:t>
            </a:r>
          </a:p>
          <a:p>
            <a:endParaRPr lang="en-US" dirty="0"/>
          </a:p>
          <a:p>
            <a:r>
              <a:rPr lang="en-US" b="1" dirty="0"/>
              <a:t>Click Animation</a:t>
            </a:r>
          </a:p>
          <a:p>
            <a:r>
              <a:rPr lang="en-US" dirty="0"/>
              <a:t>--</a:t>
            </a:r>
          </a:p>
          <a:p>
            <a:r>
              <a:rPr lang="en-US" dirty="0"/>
              <a:t>Say: The key components of this model are right in its name – if you describe each item in objective terms you’ll be most of the way to successfully applying this model. After you’ve described the three elements, you want to invite reflection – either by asking how to better handle it in the future, or ask them what their intent was, depending on your goal. </a:t>
            </a:r>
          </a:p>
          <a:p>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to next slide when ready)</a:t>
            </a:r>
          </a:p>
          <a:p>
            <a:endParaRPr lang="en-US" dirty="0"/>
          </a:p>
        </p:txBody>
      </p:sp>
      <p:sp>
        <p:nvSpPr>
          <p:cNvPr id="4" name="Slide Number Placeholder 3"/>
          <p:cNvSpPr>
            <a:spLocks noGrp="1"/>
          </p:cNvSpPr>
          <p:nvPr>
            <p:ph type="sldNum" sz="quarter" idx="5"/>
          </p:nvPr>
        </p:nvSpPr>
        <p:spPr/>
        <p:txBody>
          <a:bodyPr/>
          <a:lstStyle/>
          <a:p>
            <a:fld id="{C57EDC85-6697-4EBB-BACE-4EA559636DA8}" type="slidenum">
              <a:rPr lang="en-US" smtClean="0"/>
              <a:t>6</a:t>
            </a:fld>
            <a:endParaRPr lang="en-US"/>
          </a:p>
        </p:txBody>
      </p:sp>
    </p:spTree>
    <p:extLst>
      <p:ext uri="{BB962C8B-B14F-4D97-AF65-F5344CB8AC3E}">
        <p14:creationId xmlns:p14="http://schemas.microsoft.com/office/powerpoint/2010/main" val="368540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610AA-734A-FB33-CC95-75890D830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DC3E6-1D9E-3975-1DD0-D1D101194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6CD0CC-3A96-6919-B590-AC95268DF25F}"/>
              </a:ext>
            </a:extLst>
          </p:cNvPr>
          <p:cNvSpPr>
            <a:spLocks noGrp="1"/>
          </p:cNvSpPr>
          <p:nvPr>
            <p:ph type="body" idx="1"/>
          </p:nvPr>
        </p:nvSpPr>
        <p:spPr/>
        <p:txBody>
          <a:bodyPr/>
          <a:lstStyle/>
          <a:p>
            <a:r>
              <a:rPr lang="en-US" dirty="0"/>
              <a:t>Lets look at a situational example: imagine a team member interrupted a client during an important meeting, in your opinion they were rude. What would could the SBI model feedback look like? </a:t>
            </a:r>
          </a:p>
          <a:p>
            <a:r>
              <a:rPr lang="en-US" dirty="0"/>
              <a:t>--</a:t>
            </a:r>
          </a:p>
          <a:p>
            <a:r>
              <a:rPr lang="en-US" b="1" dirty="0"/>
              <a:t>Click animation </a:t>
            </a:r>
            <a:r>
              <a:rPr lang="en-US" dirty="0"/>
              <a:t>and relate material: </a:t>
            </a:r>
          </a:p>
          <a:p>
            <a:endParaRPr lang="en-US" dirty="0"/>
          </a:p>
          <a:p>
            <a:r>
              <a:rPr lang="en-US" dirty="0"/>
              <a:t>Situation: During our 10Am client meeting yesterday…</a:t>
            </a:r>
          </a:p>
          <a:p>
            <a:r>
              <a:rPr lang="en-US" dirty="0"/>
              <a:t>Behavior: You interrupted our client repeatedly with tangential information</a:t>
            </a:r>
          </a:p>
          <a:p>
            <a:r>
              <a:rPr lang="en-US" dirty="0"/>
              <a:t>Impact: the client’s questions weren’t addressed. </a:t>
            </a:r>
          </a:p>
          <a:p>
            <a:endParaRPr lang="en-US" dirty="0"/>
          </a:p>
          <a:p>
            <a:r>
              <a:rPr lang="en-US" dirty="0"/>
              <a:t>Invite reflection: how can we handle this better next time? </a:t>
            </a:r>
          </a:p>
          <a:p>
            <a:r>
              <a:rPr lang="en-US" dirty="0"/>
              <a:t>--</a:t>
            </a:r>
          </a:p>
          <a:p>
            <a:r>
              <a:rPr lang="en-US" dirty="0"/>
              <a:t>Say: It's important to keep your statement objective – notice we didn’t use more aggressive phrasing here – if you say something subjective like ‘you were rude to the client’ or ‘you wasted the client’s time’ the feedback recipient may become defensive and become less likely to grow from the feedback. It's more effective to allow the trainee to come to this conclusion on their own. </a:t>
            </a:r>
          </a:p>
          <a:p>
            <a:endParaRPr lang="en-US" dirty="0"/>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to next slide when ready)</a:t>
            </a:r>
          </a:p>
          <a:p>
            <a:endParaRPr lang="en-US" dirty="0"/>
          </a:p>
        </p:txBody>
      </p:sp>
      <p:sp>
        <p:nvSpPr>
          <p:cNvPr id="4" name="Slide Number Placeholder 3">
            <a:extLst>
              <a:ext uri="{FF2B5EF4-FFF2-40B4-BE49-F238E27FC236}">
                <a16:creationId xmlns:a16="http://schemas.microsoft.com/office/drawing/2014/main" id="{7BC874F5-7850-1FD4-C89F-ED3A726245C1}"/>
              </a:ext>
            </a:extLst>
          </p:cNvPr>
          <p:cNvSpPr>
            <a:spLocks noGrp="1"/>
          </p:cNvSpPr>
          <p:nvPr>
            <p:ph type="sldNum" sz="quarter" idx="5"/>
          </p:nvPr>
        </p:nvSpPr>
        <p:spPr/>
        <p:txBody>
          <a:bodyPr/>
          <a:lstStyle/>
          <a:p>
            <a:fld id="{C57EDC85-6697-4EBB-BACE-4EA559636DA8}" type="slidenum">
              <a:rPr lang="en-US" smtClean="0"/>
              <a:t>7</a:t>
            </a:fld>
            <a:endParaRPr lang="en-US"/>
          </a:p>
        </p:txBody>
      </p:sp>
    </p:spTree>
    <p:extLst>
      <p:ext uri="{BB962C8B-B14F-4D97-AF65-F5344CB8AC3E}">
        <p14:creationId xmlns:p14="http://schemas.microsoft.com/office/powerpoint/2010/main" val="838643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C61BF-04CC-0425-F0C0-CCB2C0126A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82F2EE-A4F4-83EF-F809-677A68A67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F613F5-ADB9-B011-A17A-564EAC6EABF4}"/>
              </a:ext>
            </a:extLst>
          </p:cNvPr>
          <p:cNvSpPr>
            <a:spLocks noGrp="1"/>
          </p:cNvSpPr>
          <p:nvPr>
            <p:ph type="body" idx="1"/>
          </p:nvPr>
        </p:nvSpPr>
        <p:spPr/>
        <p:txBody>
          <a:bodyPr/>
          <a:lstStyle/>
          <a:p>
            <a:r>
              <a:rPr lang="en-US" b="1" dirty="0"/>
              <a:t>Say:</a:t>
            </a:r>
            <a:r>
              <a:rPr lang="en-US" dirty="0"/>
              <a:t> This feedback model can be use for positive examples too. Let's try another one. Imagine the trainee handled the client meeting well.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animation </a:t>
            </a:r>
            <a:r>
              <a:rPr lang="en-US" dirty="0"/>
              <a:t>and relate material: </a:t>
            </a:r>
          </a:p>
          <a:p>
            <a:endParaRPr lang="en-US" dirty="0"/>
          </a:p>
          <a:p>
            <a:r>
              <a:rPr lang="en-US" dirty="0"/>
              <a:t>Situation: During our 10Am client meeting yesterday…</a:t>
            </a:r>
          </a:p>
          <a:p>
            <a:r>
              <a:rPr lang="en-US" dirty="0"/>
              <a:t>Behavior: You handled the client questions very well and anticipated their needs</a:t>
            </a:r>
          </a:p>
          <a:p>
            <a:r>
              <a:rPr lang="en-US" dirty="0"/>
              <a:t>Impact: The client called me later and stated they were very satisfied with your knowledge and skill</a:t>
            </a:r>
          </a:p>
          <a:p>
            <a:endParaRPr lang="en-US" dirty="0"/>
          </a:p>
          <a:p>
            <a:r>
              <a:rPr lang="en-US" dirty="0"/>
              <a:t>Invite reflection: I’m curious, what made you anticipate their questions in the way you did? </a:t>
            </a:r>
          </a:p>
          <a:p>
            <a:r>
              <a:rPr lang="en-US" dirty="0"/>
              <a:t>--</a:t>
            </a:r>
          </a:p>
          <a:p>
            <a:r>
              <a:rPr lang="en-US" b="1" dirty="0"/>
              <a:t>Say: </a:t>
            </a:r>
            <a:r>
              <a:rPr lang="en-US" dirty="0"/>
              <a:t>Notice how we invite reflection differently in this situation – we are trying to reinforce or understand their thought process. Having the recipient articulate their thought process will reinforce it. </a:t>
            </a:r>
          </a:p>
          <a:p>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 to next slide when ready)</a:t>
            </a:r>
          </a:p>
          <a:p>
            <a:endParaRPr lang="en-US" dirty="0"/>
          </a:p>
        </p:txBody>
      </p:sp>
      <p:sp>
        <p:nvSpPr>
          <p:cNvPr id="4" name="Slide Number Placeholder 3">
            <a:extLst>
              <a:ext uri="{FF2B5EF4-FFF2-40B4-BE49-F238E27FC236}">
                <a16:creationId xmlns:a16="http://schemas.microsoft.com/office/drawing/2014/main" id="{3686B5EC-F232-5B6B-5D14-685D3252D50E}"/>
              </a:ext>
            </a:extLst>
          </p:cNvPr>
          <p:cNvSpPr>
            <a:spLocks noGrp="1"/>
          </p:cNvSpPr>
          <p:nvPr>
            <p:ph type="sldNum" sz="quarter" idx="5"/>
          </p:nvPr>
        </p:nvSpPr>
        <p:spPr/>
        <p:txBody>
          <a:bodyPr/>
          <a:lstStyle/>
          <a:p>
            <a:fld id="{C57EDC85-6697-4EBB-BACE-4EA559636DA8}" type="slidenum">
              <a:rPr lang="en-US" smtClean="0"/>
              <a:t>8</a:t>
            </a:fld>
            <a:endParaRPr lang="en-US"/>
          </a:p>
        </p:txBody>
      </p:sp>
    </p:spTree>
    <p:extLst>
      <p:ext uri="{BB962C8B-B14F-4D97-AF65-F5344CB8AC3E}">
        <p14:creationId xmlns:p14="http://schemas.microsoft.com/office/powerpoint/2010/main" val="2393676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Facilitate the following Activity: </a:t>
            </a:r>
          </a:p>
          <a:p>
            <a:pPr marL="0" indent="0">
              <a:buNone/>
            </a:pPr>
            <a:endParaRPr lang="en-US" dirty="0"/>
          </a:p>
          <a:p>
            <a:pPr marL="0" indent="0">
              <a:buNone/>
            </a:pPr>
            <a:r>
              <a:rPr lang="en-US" dirty="0"/>
              <a:t>Estimated time 15 minutes</a:t>
            </a:r>
          </a:p>
          <a:p>
            <a:pPr marL="0" indent="0">
              <a:buNone/>
            </a:pPr>
            <a:endParaRPr lang="en-US" dirty="0"/>
          </a:p>
          <a:p>
            <a:pPr marL="228600" indent="-228600">
              <a:buAutoNum type="arabicPeriod"/>
            </a:pPr>
            <a:r>
              <a:rPr lang="en-US" dirty="0"/>
              <a:t>Split class into small groups of 3-4 people each. </a:t>
            </a:r>
          </a:p>
          <a:p>
            <a:pPr marL="228600" indent="-228600">
              <a:buAutoNum type="arabicPeriod"/>
            </a:pPr>
            <a:r>
              <a:rPr lang="en-US" dirty="0"/>
              <a:t>Assign each group one of the models. The group will create a general situation and example of how to use their model in that situation. Provide approximately 10 minutes for groups to work on this.</a:t>
            </a:r>
          </a:p>
          <a:p>
            <a:pPr marL="228600" indent="-228600">
              <a:buAutoNum type="arabicPeriod"/>
            </a:pPr>
            <a:r>
              <a:rPr lang="en-US" dirty="0"/>
              <a:t>When class regroups, select one or two groups to share their situations/and coaching or feedback examples to the class. </a:t>
            </a:r>
          </a:p>
          <a:p>
            <a:pPr marL="228600" indent="-228600">
              <a:buAutoNum type="arabicPeriod"/>
            </a:pPr>
            <a:r>
              <a:rPr lang="en-US" dirty="0"/>
              <a:t>Ask the other groups to provide feedback or coaching on the presentation (using one of the models discussed here, when possible). When the class is done providing feedback, instructor can add any additional feedback or details. </a:t>
            </a:r>
          </a:p>
          <a:p>
            <a:pPr marL="228600" indent="-228600">
              <a:buAutoNum type="arabicPeriod"/>
            </a:pPr>
            <a:r>
              <a:rPr lang="en-US" dirty="0"/>
              <a:t>Allow additional groups to share if time allows.</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C57EDC85-6697-4EBB-BACE-4EA559636DA8}" type="slidenum">
              <a:rPr lang="en-US" smtClean="0"/>
              <a:t>9</a:t>
            </a:fld>
            <a:endParaRPr lang="en-US"/>
          </a:p>
        </p:txBody>
      </p:sp>
    </p:spTree>
    <p:extLst>
      <p:ext uri="{BB962C8B-B14F-4D97-AF65-F5344CB8AC3E}">
        <p14:creationId xmlns:p14="http://schemas.microsoft.com/office/powerpoint/2010/main" val="837381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44AD744D-D723-44EF-B8AE-F28A8D28245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9D2C5-8A44-4A5E-A6E8-BCB1E029C733}"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6121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AD744D-D723-44EF-B8AE-F28A8D28245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9D2C5-8A44-4A5E-A6E8-BCB1E029C733}" type="slidenum">
              <a:rPr lang="en-US" smtClean="0"/>
              <a:t>‹#›</a:t>
            </a:fld>
            <a:endParaRPr lang="en-US"/>
          </a:p>
        </p:txBody>
      </p:sp>
    </p:spTree>
    <p:extLst>
      <p:ext uri="{BB962C8B-B14F-4D97-AF65-F5344CB8AC3E}">
        <p14:creationId xmlns:p14="http://schemas.microsoft.com/office/powerpoint/2010/main" val="479854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AD744D-D723-44EF-B8AE-F28A8D28245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9D2C5-8A44-4A5E-A6E8-BCB1E029C733}"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5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AD744D-D723-44EF-B8AE-F28A8D28245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9D2C5-8A44-4A5E-A6E8-BCB1E029C733}" type="slidenum">
              <a:rPr lang="en-US" smtClean="0"/>
              <a:t>‹#›</a:t>
            </a:fld>
            <a:endParaRPr lang="en-US"/>
          </a:p>
        </p:txBody>
      </p:sp>
    </p:spTree>
    <p:extLst>
      <p:ext uri="{BB962C8B-B14F-4D97-AF65-F5344CB8AC3E}">
        <p14:creationId xmlns:p14="http://schemas.microsoft.com/office/powerpoint/2010/main" val="1747483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AD744D-D723-44EF-B8AE-F28A8D282454}" type="datetimeFigureOut">
              <a:rPr lang="en-US" smtClean="0"/>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9D2C5-8A44-4A5E-A6E8-BCB1E029C733}"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242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AD744D-D723-44EF-B8AE-F28A8D28245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9D2C5-8A44-4A5E-A6E8-BCB1E029C733}" type="slidenum">
              <a:rPr lang="en-US" smtClean="0"/>
              <a:t>‹#›</a:t>
            </a:fld>
            <a:endParaRPr lang="en-US"/>
          </a:p>
        </p:txBody>
      </p:sp>
    </p:spTree>
    <p:extLst>
      <p:ext uri="{BB962C8B-B14F-4D97-AF65-F5344CB8AC3E}">
        <p14:creationId xmlns:p14="http://schemas.microsoft.com/office/powerpoint/2010/main" val="3306876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4AD744D-D723-44EF-B8AE-F28A8D282454}" type="datetimeFigureOut">
              <a:rPr lang="en-US" smtClean="0"/>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9D2C5-8A44-4A5E-A6E8-BCB1E029C733}" type="slidenum">
              <a:rPr lang="en-US" smtClean="0"/>
              <a:t>‹#›</a:t>
            </a:fld>
            <a:endParaRPr lang="en-US"/>
          </a:p>
        </p:txBody>
      </p:sp>
    </p:spTree>
    <p:extLst>
      <p:ext uri="{BB962C8B-B14F-4D97-AF65-F5344CB8AC3E}">
        <p14:creationId xmlns:p14="http://schemas.microsoft.com/office/powerpoint/2010/main" val="420213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4AD744D-D723-44EF-B8AE-F28A8D282454}" type="datetimeFigureOut">
              <a:rPr lang="en-US" smtClean="0"/>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9D2C5-8A44-4A5E-A6E8-BCB1E029C733}" type="slidenum">
              <a:rPr lang="en-US" smtClean="0"/>
              <a:t>‹#›</a:t>
            </a:fld>
            <a:endParaRPr lang="en-US"/>
          </a:p>
        </p:txBody>
      </p:sp>
    </p:spTree>
    <p:extLst>
      <p:ext uri="{BB962C8B-B14F-4D97-AF65-F5344CB8AC3E}">
        <p14:creationId xmlns:p14="http://schemas.microsoft.com/office/powerpoint/2010/main" val="23051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AD744D-D723-44EF-B8AE-F28A8D282454}" type="datetimeFigureOut">
              <a:rPr lang="en-US" smtClean="0"/>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9D2C5-8A44-4A5E-A6E8-BCB1E029C733}" type="slidenum">
              <a:rPr lang="en-US" smtClean="0"/>
              <a:t>‹#›</a:t>
            </a:fld>
            <a:endParaRPr lang="en-US"/>
          </a:p>
        </p:txBody>
      </p:sp>
    </p:spTree>
    <p:extLst>
      <p:ext uri="{BB962C8B-B14F-4D97-AF65-F5344CB8AC3E}">
        <p14:creationId xmlns:p14="http://schemas.microsoft.com/office/powerpoint/2010/main" val="132960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4AD744D-D723-44EF-B8AE-F28A8D28245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9D2C5-8A44-4A5E-A6E8-BCB1E029C733}" type="slidenum">
              <a:rPr lang="en-US" smtClean="0"/>
              <a:t>‹#›</a:t>
            </a:fld>
            <a:endParaRPr lang="en-US"/>
          </a:p>
        </p:txBody>
      </p:sp>
    </p:spTree>
    <p:extLst>
      <p:ext uri="{BB962C8B-B14F-4D97-AF65-F5344CB8AC3E}">
        <p14:creationId xmlns:p14="http://schemas.microsoft.com/office/powerpoint/2010/main" val="932042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AD744D-D723-44EF-B8AE-F28A8D282454}" type="datetimeFigureOut">
              <a:rPr lang="en-US" smtClean="0"/>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9D2C5-8A44-4A5E-A6E8-BCB1E029C733}"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324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4AD744D-D723-44EF-B8AE-F28A8D282454}" type="datetimeFigureOut">
              <a:rPr lang="en-US" smtClean="0"/>
              <a:t>2/26/2026</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909D2C5-8A44-4A5E-A6E8-BCB1E029C733}"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583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unsplash.com/photos/assorted-handheld-tools-in-tool-rack-t5YUoHW6zRo" TargetMode="External"/><Relationship Id="rId7" Type="http://schemas.openxmlformats.org/officeDocument/2006/relationships/hyperlink" Target="https://unsplash.com/photos/black-and-silver-claw-hammer-sm0Bkoj5bn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unsplash.com/photos/brown-pencil-on-white-printing-paper-fteR0e2BzKo" TargetMode="External"/><Relationship Id="rId5" Type="http://schemas.openxmlformats.org/officeDocument/2006/relationships/hyperlink" Target="https://unsplash.com/photos/gray-concrete-pavement-with-yellow-and-white-line-2Axr8NAAqng" TargetMode="External"/><Relationship Id="rId4" Type="http://schemas.openxmlformats.org/officeDocument/2006/relationships/hyperlink" Target="https://unsplash.com/photos/clothes-iron-hammer-axe-flashlight-and-pitcher-on-brown-wooden-table-IClZBVw5W5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2B45BA-F173-F3FC-538A-7956B48C917F}"/>
              </a:ext>
            </a:extLst>
          </p:cNvPr>
          <p:cNvPicPr>
            <a:picLocks noChangeAspect="1"/>
          </p:cNvPicPr>
          <p:nvPr/>
        </p:nvPicPr>
        <p:blipFill>
          <a:blip r:embed="rId3">
            <a:extLst>
              <a:ext uri="{28A0092B-C50C-407E-A947-70E740481C1C}">
                <a14:useLocalDpi xmlns:a14="http://schemas.microsoft.com/office/drawing/2010/main" val="0"/>
              </a:ext>
            </a:extLst>
          </a:blip>
          <a:srcRect l="31678" t="3253" r="17343" b="13121"/>
          <a:stretch>
            <a:fillRect/>
          </a:stretch>
        </p:blipFill>
        <p:spPr>
          <a:xfrm>
            <a:off x="0" y="0"/>
            <a:ext cx="6271492"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grpSp>
        <p:nvGrpSpPr>
          <p:cNvPr id="8" name="Group 7">
            <a:extLst>
              <a:ext uri="{FF2B5EF4-FFF2-40B4-BE49-F238E27FC236}">
                <a16:creationId xmlns:a16="http://schemas.microsoft.com/office/drawing/2014/main" id="{FAE97573-7587-73CB-74B8-ABFFD675364D}"/>
              </a:ext>
            </a:extLst>
          </p:cNvPr>
          <p:cNvGrpSpPr/>
          <p:nvPr/>
        </p:nvGrpSpPr>
        <p:grpSpPr>
          <a:xfrm>
            <a:off x="3011055" y="0"/>
            <a:ext cx="5487153" cy="6862761"/>
            <a:chOff x="3011055" y="0"/>
            <a:chExt cx="5487153" cy="6862761"/>
          </a:xfrm>
        </p:grpSpPr>
        <p:sp>
          <p:nvSpPr>
            <p:cNvPr id="6" name="Flowchart: Document 5">
              <a:extLst>
                <a:ext uri="{FF2B5EF4-FFF2-40B4-BE49-F238E27FC236}">
                  <a16:creationId xmlns:a16="http://schemas.microsoft.com/office/drawing/2014/main" id="{79F8135C-C4A5-2F6D-1DB3-B0E6BDC92D40}"/>
                </a:ext>
              </a:extLst>
            </p:cNvPr>
            <p:cNvSpPr/>
            <p:nvPr/>
          </p:nvSpPr>
          <p:spPr>
            <a:xfrm rot="5400000">
              <a:off x="3483595" y="1848144"/>
              <a:ext cx="6858000" cy="3171226"/>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Document 13">
              <a:extLst>
                <a:ext uri="{FF2B5EF4-FFF2-40B4-BE49-F238E27FC236}">
                  <a16:creationId xmlns:a16="http://schemas.microsoft.com/office/drawing/2014/main" id="{786C3B15-1E26-3C19-F233-FE6E91FB4437}"/>
                </a:ext>
              </a:extLst>
            </p:cNvPr>
            <p:cNvSpPr/>
            <p:nvPr/>
          </p:nvSpPr>
          <p:spPr>
            <a:xfrm rot="5400000">
              <a:off x="2663416" y="2053958"/>
              <a:ext cx="6858000" cy="275960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a:extLst>
                <a:ext uri="{FF2B5EF4-FFF2-40B4-BE49-F238E27FC236}">
                  <a16:creationId xmlns:a16="http://schemas.microsoft.com/office/drawing/2014/main" id="{CCEDC8BB-861E-EC1D-7049-52C615882654}"/>
                </a:ext>
              </a:extLst>
            </p:cNvPr>
            <p:cNvSpPr/>
            <p:nvPr/>
          </p:nvSpPr>
          <p:spPr>
            <a:xfrm rot="5400000">
              <a:off x="1280719" y="1730336"/>
              <a:ext cx="6858000" cy="3397328"/>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ocument 12">
              <a:extLst>
                <a:ext uri="{FF2B5EF4-FFF2-40B4-BE49-F238E27FC236}">
                  <a16:creationId xmlns:a16="http://schemas.microsoft.com/office/drawing/2014/main" id="{89CC9C5B-5DAF-B4A8-EC03-EDF7F61D8DB5}"/>
                </a:ext>
              </a:extLst>
            </p:cNvPr>
            <p:cNvSpPr/>
            <p:nvPr/>
          </p:nvSpPr>
          <p:spPr>
            <a:xfrm rot="5400000">
              <a:off x="2060480" y="1845768"/>
              <a:ext cx="6858000" cy="317122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6ACF9472-9EA7-41DF-629F-69B77DACB57C}"/>
              </a:ext>
            </a:extLst>
          </p:cNvPr>
          <p:cNvSpPr>
            <a:spLocks noGrp="1"/>
          </p:cNvSpPr>
          <p:nvPr>
            <p:ph type="ctrTitle"/>
          </p:nvPr>
        </p:nvSpPr>
        <p:spPr>
          <a:xfrm>
            <a:off x="4099784" y="2625364"/>
            <a:ext cx="7373733" cy="1607272"/>
          </a:xfrm>
        </p:spPr>
        <p:txBody>
          <a:bodyPr>
            <a:normAutofit/>
          </a:bodyPr>
          <a:lstStyle/>
          <a:p>
            <a:r>
              <a:rPr lang="en-US" sz="4800" dirty="0"/>
              <a:t>Feedback and Coaching: </a:t>
            </a:r>
            <a:br>
              <a:rPr lang="en-US" sz="4800" dirty="0"/>
            </a:br>
            <a:r>
              <a:rPr lang="en-US" sz="4800" dirty="0"/>
              <a:t>A Toolkit for New Managers</a:t>
            </a:r>
          </a:p>
        </p:txBody>
      </p:sp>
      <p:sp>
        <p:nvSpPr>
          <p:cNvPr id="3" name="Subtitle 2">
            <a:extLst>
              <a:ext uri="{FF2B5EF4-FFF2-40B4-BE49-F238E27FC236}">
                <a16:creationId xmlns:a16="http://schemas.microsoft.com/office/drawing/2014/main" id="{70936FEF-24E5-65DB-4ADB-90A244AB6DD5}"/>
              </a:ext>
            </a:extLst>
          </p:cNvPr>
          <p:cNvSpPr>
            <a:spLocks noGrp="1"/>
          </p:cNvSpPr>
          <p:nvPr>
            <p:ph type="subTitle" idx="1"/>
          </p:nvPr>
        </p:nvSpPr>
        <p:spPr>
          <a:xfrm>
            <a:off x="8086589" y="6251826"/>
            <a:ext cx="3583708" cy="362527"/>
          </a:xfrm>
        </p:spPr>
        <p:txBody>
          <a:bodyPr>
            <a:normAutofit/>
          </a:bodyPr>
          <a:lstStyle/>
          <a:p>
            <a:pPr algn="r"/>
            <a:r>
              <a:rPr lang="en-US" sz="1400" dirty="0"/>
              <a:t>Portfolio Project For Benjamin Steinwand</a:t>
            </a:r>
          </a:p>
        </p:txBody>
      </p:sp>
      <p:sp>
        <p:nvSpPr>
          <p:cNvPr id="4" name="Subtitle 2">
            <a:extLst>
              <a:ext uri="{FF2B5EF4-FFF2-40B4-BE49-F238E27FC236}">
                <a16:creationId xmlns:a16="http://schemas.microsoft.com/office/drawing/2014/main" id="{7A603F28-0924-80DE-B1B2-5E2213F2985A}"/>
              </a:ext>
            </a:extLst>
          </p:cNvPr>
          <p:cNvSpPr txBox="1">
            <a:spLocks/>
          </p:cNvSpPr>
          <p:nvPr/>
        </p:nvSpPr>
        <p:spPr>
          <a:xfrm>
            <a:off x="5326982" y="5889299"/>
            <a:ext cx="6377019" cy="362527"/>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0"/>
              </a:spcBef>
              <a:spcAft>
                <a:spcPts val="200"/>
              </a:spcAft>
              <a:buClr>
                <a:schemeClr val="accent1"/>
              </a:buClr>
              <a:buSzPct val="100000"/>
              <a:buFont typeface="Tw Cen MT" panose="020B0602020104020603" pitchFamily="34" charset="0"/>
              <a:buNone/>
              <a:defRPr sz="1800" kern="1200">
                <a:solidFill>
                  <a:schemeClr val="tx1">
                    <a:lumMod val="95000"/>
                    <a:lumOff val="5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Wingdings 3" pitchFamily="18" charset="2"/>
              <a:buNone/>
              <a:defRPr sz="1800" kern="1200">
                <a:solidFill>
                  <a:schemeClr val="tx1"/>
                </a:solidFill>
                <a:latin typeface="+mn-lt"/>
                <a:ea typeface="+mn-ea"/>
                <a:cs typeface="+mn-cs"/>
              </a:defRPr>
            </a:lvl9pPr>
          </a:lstStyle>
          <a:p>
            <a:pPr algn="r"/>
            <a:r>
              <a:rPr lang="en-US" sz="1600" dirty="0"/>
              <a:t>Virtual Instructor Led Training - 30 Minutes – </a:t>
            </a:r>
            <a:r>
              <a:rPr lang="en-US" sz="1600" dirty="0" err="1"/>
              <a:t>UrbanBank</a:t>
            </a:r>
            <a:r>
              <a:rPr lang="en-US" sz="1600" dirty="0"/>
              <a:t> onboarding training</a:t>
            </a:r>
          </a:p>
        </p:txBody>
      </p:sp>
    </p:spTree>
    <p:extLst>
      <p:ext uri="{BB962C8B-B14F-4D97-AF65-F5344CB8AC3E}">
        <p14:creationId xmlns:p14="http://schemas.microsoft.com/office/powerpoint/2010/main" val="16137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9924C-AED3-D197-0CAF-3C329BF3F63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92A4736-F089-B6F4-1D7D-BF05D30BEB63}"/>
              </a:ext>
            </a:extLst>
          </p:cNvPr>
          <p:cNvPicPr>
            <a:picLocks noChangeAspect="1"/>
          </p:cNvPicPr>
          <p:nvPr/>
        </p:nvPicPr>
        <p:blipFill>
          <a:blip r:embed="rId3">
            <a:extLst>
              <a:ext uri="{28A0092B-C50C-407E-A947-70E740481C1C}">
                <a14:useLocalDpi xmlns:a14="http://schemas.microsoft.com/office/drawing/2010/main" val="0"/>
              </a:ext>
            </a:extLst>
          </a:blip>
          <a:srcRect r="32716"/>
          <a:stretch>
            <a:fillRect/>
          </a:stretch>
        </p:blipFill>
        <p:spPr>
          <a:xfrm>
            <a:off x="0" y="0"/>
            <a:ext cx="6921500" cy="6858000"/>
          </a:xfrm>
          <a:prstGeom prst="rect">
            <a:avLst/>
          </a:prstGeom>
        </p:spPr>
      </p:pic>
      <p:grpSp>
        <p:nvGrpSpPr>
          <p:cNvPr id="7" name="Group 6">
            <a:extLst>
              <a:ext uri="{FF2B5EF4-FFF2-40B4-BE49-F238E27FC236}">
                <a16:creationId xmlns:a16="http://schemas.microsoft.com/office/drawing/2014/main" id="{D2C47964-C48D-8DBA-3E73-7F04FBD9DDF8}"/>
              </a:ext>
            </a:extLst>
          </p:cNvPr>
          <p:cNvGrpSpPr/>
          <p:nvPr/>
        </p:nvGrpSpPr>
        <p:grpSpPr>
          <a:xfrm>
            <a:off x="3694947" y="0"/>
            <a:ext cx="5487153" cy="6862761"/>
            <a:chOff x="3011055" y="0"/>
            <a:chExt cx="5487153" cy="6862761"/>
          </a:xfrm>
        </p:grpSpPr>
        <p:sp>
          <p:nvSpPr>
            <p:cNvPr id="8" name="Flowchart: Document 7">
              <a:extLst>
                <a:ext uri="{FF2B5EF4-FFF2-40B4-BE49-F238E27FC236}">
                  <a16:creationId xmlns:a16="http://schemas.microsoft.com/office/drawing/2014/main" id="{720FC8EA-54DA-4E8F-CF52-4BCB5D25A0F5}"/>
                </a:ext>
              </a:extLst>
            </p:cNvPr>
            <p:cNvSpPr/>
            <p:nvPr/>
          </p:nvSpPr>
          <p:spPr>
            <a:xfrm rot="5400000">
              <a:off x="3483595" y="1848144"/>
              <a:ext cx="6858000" cy="3171226"/>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ocument 8">
              <a:extLst>
                <a:ext uri="{FF2B5EF4-FFF2-40B4-BE49-F238E27FC236}">
                  <a16:creationId xmlns:a16="http://schemas.microsoft.com/office/drawing/2014/main" id="{BCF4C343-16E5-CB16-CB2C-C83DA8B5711C}"/>
                </a:ext>
              </a:extLst>
            </p:cNvPr>
            <p:cNvSpPr/>
            <p:nvPr/>
          </p:nvSpPr>
          <p:spPr>
            <a:xfrm rot="5400000">
              <a:off x="2663416" y="2053958"/>
              <a:ext cx="6858000" cy="275960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ocument 9">
              <a:extLst>
                <a:ext uri="{FF2B5EF4-FFF2-40B4-BE49-F238E27FC236}">
                  <a16:creationId xmlns:a16="http://schemas.microsoft.com/office/drawing/2014/main" id="{DDEB1250-D274-229E-8864-EDEBE22AAD81}"/>
                </a:ext>
              </a:extLst>
            </p:cNvPr>
            <p:cNvSpPr/>
            <p:nvPr/>
          </p:nvSpPr>
          <p:spPr>
            <a:xfrm rot="5400000">
              <a:off x="1280719" y="1730336"/>
              <a:ext cx="6858000" cy="3397328"/>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a:extLst>
                <a:ext uri="{FF2B5EF4-FFF2-40B4-BE49-F238E27FC236}">
                  <a16:creationId xmlns:a16="http://schemas.microsoft.com/office/drawing/2014/main" id="{1C373288-06B6-9039-F560-773E90161696}"/>
                </a:ext>
              </a:extLst>
            </p:cNvPr>
            <p:cNvSpPr/>
            <p:nvPr/>
          </p:nvSpPr>
          <p:spPr>
            <a:xfrm rot="5400000">
              <a:off x="2060480" y="1845768"/>
              <a:ext cx="6858000" cy="317122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429E1BC-081E-54FA-0821-8DCE6B83AB6B}"/>
              </a:ext>
            </a:extLst>
          </p:cNvPr>
          <p:cNvSpPr>
            <a:spLocks noGrp="1"/>
          </p:cNvSpPr>
          <p:nvPr>
            <p:ph type="title" idx="4294967295"/>
          </p:nvPr>
        </p:nvSpPr>
        <p:spPr>
          <a:xfrm>
            <a:off x="5326982" y="750888"/>
            <a:ext cx="6115718" cy="1498600"/>
          </a:xfrm>
        </p:spPr>
        <p:txBody>
          <a:bodyPr/>
          <a:lstStyle/>
          <a:p>
            <a:pPr algn="ctr"/>
            <a:r>
              <a:rPr lang="en-US" dirty="0"/>
              <a:t>wrap up</a:t>
            </a:r>
          </a:p>
        </p:txBody>
      </p:sp>
      <p:sp>
        <p:nvSpPr>
          <p:cNvPr id="4" name="Content Placeholder 2">
            <a:extLst>
              <a:ext uri="{FF2B5EF4-FFF2-40B4-BE49-F238E27FC236}">
                <a16:creationId xmlns:a16="http://schemas.microsoft.com/office/drawing/2014/main" id="{C6747794-9A9C-DE65-FDC9-36516B1A7F65}"/>
              </a:ext>
            </a:extLst>
          </p:cNvPr>
          <p:cNvSpPr txBox="1">
            <a:spLocks/>
          </p:cNvSpPr>
          <p:nvPr/>
        </p:nvSpPr>
        <p:spPr>
          <a:xfrm>
            <a:off x="5326982" y="2995614"/>
            <a:ext cx="6353052" cy="161289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dirty="0"/>
              <a:t>In this lesson we examined the essential tools a manager has in their toolkit: feedback and coaching. </a:t>
            </a:r>
          </a:p>
          <a:p>
            <a:pPr marL="0" indent="0">
              <a:buNone/>
            </a:pPr>
            <a:r>
              <a:rPr lang="en-US" dirty="0"/>
              <a:t>We discussed the basics of each, as well as gave you a chance to practice the models we prefer at </a:t>
            </a:r>
            <a:r>
              <a:rPr lang="en-US" dirty="0" err="1"/>
              <a:t>UrbanBank</a:t>
            </a:r>
            <a:r>
              <a:rPr lang="en-US" dirty="0"/>
              <a:t>.</a:t>
            </a:r>
          </a:p>
        </p:txBody>
      </p:sp>
    </p:spTree>
    <p:extLst>
      <p:ext uri="{BB962C8B-B14F-4D97-AF65-F5344CB8AC3E}">
        <p14:creationId xmlns:p14="http://schemas.microsoft.com/office/powerpoint/2010/main" val="1173391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E3BE9-44C9-6A01-4673-DB984A4E837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6E25599-7B17-D750-AD3A-256D93FA2284}"/>
              </a:ext>
            </a:extLst>
          </p:cNvPr>
          <p:cNvPicPr>
            <a:picLocks noChangeAspect="1"/>
          </p:cNvPicPr>
          <p:nvPr/>
        </p:nvPicPr>
        <p:blipFill>
          <a:blip r:embed="rId3">
            <a:extLst>
              <a:ext uri="{28A0092B-C50C-407E-A947-70E740481C1C}">
                <a14:useLocalDpi xmlns:a14="http://schemas.microsoft.com/office/drawing/2010/main" val="0"/>
              </a:ext>
            </a:extLst>
          </a:blip>
          <a:srcRect r="32716"/>
          <a:stretch>
            <a:fillRect/>
          </a:stretch>
        </p:blipFill>
        <p:spPr>
          <a:xfrm>
            <a:off x="0" y="0"/>
            <a:ext cx="6921500" cy="6858000"/>
          </a:xfrm>
          <a:prstGeom prst="rect">
            <a:avLst/>
          </a:prstGeom>
        </p:spPr>
      </p:pic>
      <p:grpSp>
        <p:nvGrpSpPr>
          <p:cNvPr id="7" name="Group 6">
            <a:extLst>
              <a:ext uri="{FF2B5EF4-FFF2-40B4-BE49-F238E27FC236}">
                <a16:creationId xmlns:a16="http://schemas.microsoft.com/office/drawing/2014/main" id="{F04B2BF3-1C05-872D-500B-1EAE066829FB}"/>
              </a:ext>
            </a:extLst>
          </p:cNvPr>
          <p:cNvGrpSpPr/>
          <p:nvPr/>
        </p:nvGrpSpPr>
        <p:grpSpPr>
          <a:xfrm>
            <a:off x="3694947" y="0"/>
            <a:ext cx="5487153" cy="6862761"/>
            <a:chOff x="3011055" y="0"/>
            <a:chExt cx="5487153" cy="6862761"/>
          </a:xfrm>
        </p:grpSpPr>
        <p:sp>
          <p:nvSpPr>
            <p:cNvPr id="8" name="Flowchart: Document 7">
              <a:extLst>
                <a:ext uri="{FF2B5EF4-FFF2-40B4-BE49-F238E27FC236}">
                  <a16:creationId xmlns:a16="http://schemas.microsoft.com/office/drawing/2014/main" id="{6CD38C4B-1C3A-B175-F3E4-8E5555D139CA}"/>
                </a:ext>
              </a:extLst>
            </p:cNvPr>
            <p:cNvSpPr/>
            <p:nvPr/>
          </p:nvSpPr>
          <p:spPr>
            <a:xfrm rot="5400000">
              <a:off x="3483595" y="1848144"/>
              <a:ext cx="6858000" cy="3171226"/>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Document 8">
              <a:extLst>
                <a:ext uri="{FF2B5EF4-FFF2-40B4-BE49-F238E27FC236}">
                  <a16:creationId xmlns:a16="http://schemas.microsoft.com/office/drawing/2014/main" id="{74460117-28EE-B904-0F3F-F74830843CD0}"/>
                </a:ext>
              </a:extLst>
            </p:cNvPr>
            <p:cNvSpPr/>
            <p:nvPr/>
          </p:nvSpPr>
          <p:spPr>
            <a:xfrm rot="5400000">
              <a:off x="2663416" y="2053958"/>
              <a:ext cx="6858000" cy="275960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ocument 9">
              <a:extLst>
                <a:ext uri="{FF2B5EF4-FFF2-40B4-BE49-F238E27FC236}">
                  <a16:creationId xmlns:a16="http://schemas.microsoft.com/office/drawing/2014/main" id="{5297488D-0BD2-2BA3-D7BB-5F407F6CFA0E}"/>
                </a:ext>
              </a:extLst>
            </p:cNvPr>
            <p:cNvSpPr/>
            <p:nvPr/>
          </p:nvSpPr>
          <p:spPr>
            <a:xfrm rot="5400000">
              <a:off x="1280719" y="1730336"/>
              <a:ext cx="6858000" cy="3397328"/>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ocument 10">
              <a:extLst>
                <a:ext uri="{FF2B5EF4-FFF2-40B4-BE49-F238E27FC236}">
                  <a16:creationId xmlns:a16="http://schemas.microsoft.com/office/drawing/2014/main" id="{3246FC5D-E9B3-7729-92DD-2265C7731220}"/>
                </a:ext>
              </a:extLst>
            </p:cNvPr>
            <p:cNvSpPr/>
            <p:nvPr/>
          </p:nvSpPr>
          <p:spPr>
            <a:xfrm rot="5400000">
              <a:off x="2060480" y="1845768"/>
              <a:ext cx="6858000" cy="317122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F879A88-FC14-4359-CF7A-EAC0571A6978}"/>
              </a:ext>
            </a:extLst>
          </p:cNvPr>
          <p:cNvSpPr>
            <a:spLocks noGrp="1"/>
          </p:cNvSpPr>
          <p:nvPr>
            <p:ph type="title" idx="4294967295"/>
          </p:nvPr>
        </p:nvSpPr>
        <p:spPr>
          <a:xfrm>
            <a:off x="5326982" y="750888"/>
            <a:ext cx="6115718" cy="1498600"/>
          </a:xfrm>
        </p:spPr>
        <p:txBody>
          <a:bodyPr/>
          <a:lstStyle/>
          <a:p>
            <a:pPr algn="ctr"/>
            <a:r>
              <a:rPr lang="en-US" dirty="0"/>
              <a:t>wrap up</a:t>
            </a:r>
          </a:p>
        </p:txBody>
      </p:sp>
      <p:sp>
        <p:nvSpPr>
          <p:cNvPr id="4" name="Content Placeholder 2">
            <a:extLst>
              <a:ext uri="{FF2B5EF4-FFF2-40B4-BE49-F238E27FC236}">
                <a16:creationId xmlns:a16="http://schemas.microsoft.com/office/drawing/2014/main" id="{D35AAA0C-AF6F-C254-3CE3-F8EBFBED5144}"/>
              </a:ext>
            </a:extLst>
          </p:cNvPr>
          <p:cNvSpPr txBox="1">
            <a:spLocks/>
          </p:cNvSpPr>
          <p:nvPr/>
        </p:nvSpPr>
        <p:spPr>
          <a:xfrm>
            <a:off x="6010874" y="2995614"/>
            <a:ext cx="5669160" cy="2782886"/>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None/>
            </a:pPr>
            <a:r>
              <a:rPr lang="en-US" dirty="0"/>
              <a:t>We will use the remaining time for any questions you might have, or if you would like to provide any feedback or comments you may do so now.</a:t>
            </a:r>
          </a:p>
          <a:p>
            <a:endParaRPr lang="en-US" dirty="0"/>
          </a:p>
        </p:txBody>
      </p:sp>
    </p:spTree>
    <p:extLst>
      <p:ext uri="{BB962C8B-B14F-4D97-AF65-F5344CB8AC3E}">
        <p14:creationId xmlns:p14="http://schemas.microsoft.com/office/powerpoint/2010/main" val="386553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D22E8-FE0A-B5C6-82C8-44EAF50706D8}"/>
              </a:ext>
            </a:extLst>
          </p:cNvPr>
          <p:cNvSpPr>
            <a:spLocks noGrp="1"/>
          </p:cNvSpPr>
          <p:nvPr>
            <p:ph type="title"/>
          </p:nvPr>
        </p:nvSpPr>
        <p:spPr/>
        <p:txBody>
          <a:bodyPr/>
          <a:lstStyle/>
          <a:p>
            <a:r>
              <a:rPr lang="en-US" dirty="0"/>
              <a:t> Image Sources</a:t>
            </a:r>
          </a:p>
        </p:txBody>
      </p:sp>
      <p:sp>
        <p:nvSpPr>
          <p:cNvPr id="3" name="Content Placeholder 2">
            <a:extLst>
              <a:ext uri="{FF2B5EF4-FFF2-40B4-BE49-F238E27FC236}">
                <a16:creationId xmlns:a16="http://schemas.microsoft.com/office/drawing/2014/main" id="{7093CE1C-8427-30FB-134B-3334F3E01375}"/>
              </a:ext>
            </a:extLst>
          </p:cNvPr>
          <p:cNvSpPr>
            <a:spLocks noGrp="1"/>
          </p:cNvSpPr>
          <p:nvPr>
            <p:ph idx="1"/>
          </p:nvPr>
        </p:nvSpPr>
        <p:spPr/>
        <p:txBody>
          <a:bodyPr>
            <a:normAutofit lnSpcReduction="10000"/>
          </a:bodyPr>
          <a:lstStyle/>
          <a:p>
            <a:r>
              <a:rPr lang="en-US" dirty="0">
                <a:hlinkClick r:id="rId3"/>
              </a:rPr>
              <a:t>https://unsplash.com/photos/assorted-handheld-tools-in-tool-rack-t5YUoHW6zRo</a:t>
            </a:r>
            <a:endParaRPr lang="en-US" dirty="0"/>
          </a:p>
          <a:p>
            <a:r>
              <a:rPr lang="en-US" dirty="0">
                <a:hlinkClick r:id="rId4"/>
              </a:rPr>
              <a:t>https://unsplash.com/photos/clothes-iron-hammer-axe-flashlight-and-pitcher-on-brown-wooden-table-IClZBVw5W5A</a:t>
            </a:r>
            <a:endParaRPr lang="en-US" dirty="0"/>
          </a:p>
          <a:p>
            <a:r>
              <a:rPr lang="en-US" dirty="0">
                <a:hlinkClick r:id="rId5"/>
              </a:rPr>
              <a:t>https://unsplash.com/photos/gray-concrete-pavement-with-yellow-and-white-line-2Axr8NAAqng</a:t>
            </a:r>
            <a:endParaRPr lang="en-US" dirty="0"/>
          </a:p>
          <a:p>
            <a:r>
              <a:rPr lang="en-US" dirty="0">
                <a:hlinkClick r:id="rId6"/>
              </a:rPr>
              <a:t>https://unsplash.com/photos/brown-pencil-on-white-printing-paper-fteR0e2BzKo</a:t>
            </a:r>
            <a:endParaRPr lang="en-US" dirty="0"/>
          </a:p>
          <a:p>
            <a:r>
              <a:rPr lang="en-US" dirty="0">
                <a:hlinkClick r:id="rId7"/>
              </a:rPr>
              <a:t>https://unsplash.com/photos/black-and-silver-claw-hammer-sm0Bkoj5bnA</a:t>
            </a:r>
            <a:endParaRPr lang="en-US" dirty="0"/>
          </a:p>
          <a:p>
            <a:endParaRPr lang="en-US" dirty="0"/>
          </a:p>
          <a:p>
            <a:pPr marL="0" indent="0">
              <a:buNone/>
            </a:pPr>
            <a:br>
              <a:rPr lang="en-US" dirty="0"/>
            </a:br>
            <a:endParaRPr lang="en-US" dirty="0"/>
          </a:p>
        </p:txBody>
      </p:sp>
    </p:spTree>
    <p:extLst>
      <p:ext uri="{BB962C8B-B14F-4D97-AF65-F5344CB8AC3E}">
        <p14:creationId xmlns:p14="http://schemas.microsoft.com/office/powerpoint/2010/main" val="3327947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DF3907BC-A75B-1375-46A5-B03B9AF4B531}"/>
              </a:ext>
            </a:extLst>
          </p:cNvPr>
          <p:cNvPicPr>
            <a:picLocks noChangeAspect="1"/>
          </p:cNvPicPr>
          <p:nvPr/>
        </p:nvPicPr>
        <p:blipFill>
          <a:blip r:embed="rId3">
            <a:extLst>
              <a:ext uri="{28A0092B-C50C-407E-A947-70E740481C1C}">
                <a14:useLocalDpi xmlns:a14="http://schemas.microsoft.com/office/drawing/2010/main" val="0"/>
              </a:ext>
            </a:extLst>
          </a:blip>
          <a:srcRect l="31678" t="3253" r="17343" b="13121"/>
          <a:stretch>
            <a:fillRect/>
          </a:stretch>
        </p:blipFill>
        <p:spPr>
          <a:xfrm>
            <a:off x="0" y="0"/>
            <a:ext cx="6271492" cy="68580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grpSp>
        <p:nvGrpSpPr>
          <p:cNvPr id="25" name="Group 24">
            <a:extLst>
              <a:ext uri="{FF2B5EF4-FFF2-40B4-BE49-F238E27FC236}">
                <a16:creationId xmlns:a16="http://schemas.microsoft.com/office/drawing/2014/main" id="{47599B74-D45A-CC6A-2516-5CF296CB50F1}"/>
              </a:ext>
            </a:extLst>
          </p:cNvPr>
          <p:cNvGrpSpPr/>
          <p:nvPr/>
        </p:nvGrpSpPr>
        <p:grpSpPr>
          <a:xfrm>
            <a:off x="3011055" y="0"/>
            <a:ext cx="5487153" cy="6862761"/>
            <a:chOff x="3011055" y="0"/>
            <a:chExt cx="5487153" cy="6862761"/>
          </a:xfrm>
        </p:grpSpPr>
        <p:sp>
          <p:nvSpPr>
            <p:cNvPr id="26" name="Flowchart: Document 25">
              <a:extLst>
                <a:ext uri="{FF2B5EF4-FFF2-40B4-BE49-F238E27FC236}">
                  <a16:creationId xmlns:a16="http://schemas.microsoft.com/office/drawing/2014/main" id="{18B5EF28-24B0-71E6-D144-84462DD96117}"/>
                </a:ext>
              </a:extLst>
            </p:cNvPr>
            <p:cNvSpPr/>
            <p:nvPr/>
          </p:nvSpPr>
          <p:spPr>
            <a:xfrm rot="5400000">
              <a:off x="3483595" y="1848144"/>
              <a:ext cx="6858000" cy="3171226"/>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Document 26">
              <a:extLst>
                <a:ext uri="{FF2B5EF4-FFF2-40B4-BE49-F238E27FC236}">
                  <a16:creationId xmlns:a16="http://schemas.microsoft.com/office/drawing/2014/main" id="{A90C8274-9BB1-14D4-86D7-F78F72CD0497}"/>
                </a:ext>
              </a:extLst>
            </p:cNvPr>
            <p:cNvSpPr/>
            <p:nvPr/>
          </p:nvSpPr>
          <p:spPr>
            <a:xfrm rot="5400000">
              <a:off x="2663416" y="2053958"/>
              <a:ext cx="6858000" cy="275960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Document 27">
              <a:extLst>
                <a:ext uri="{FF2B5EF4-FFF2-40B4-BE49-F238E27FC236}">
                  <a16:creationId xmlns:a16="http://schemas.microsoft.com/office/drawing/2014/main" id="{7F0C51E7-4436-2236-9087-EA9533517DE4}"/>
                </a:ext>
              </a:extLst>
            </p:cNvPr>
            <p:cNvSpPr/>
            <p:nvPr/>
          </p:nvSpPr>
          <p:spPr>
            <a:xfrm rot="5400000">
              <a:off x="1280719" y="1730336"/>
              <a:ext cx="6858000" cy="3397328"/>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Document 28">
              <a:extLst>
                <a:ext uri="{FF2B5EF4-FFF2-40B4-BE49-F238E27FC236}">
                  <a16:creationId xmlns:a16="http://schemas.microsoft.com/office/drawing/2014/main" id="{C3DD672F-D0BC-7ACF-FC84-181BFBD46042}"/>
                </a:ext>
              </a:extLst>
            </p:cNvPr>
            <p:cNvSpPr/>
            <p:nvPr/>
          </p:nvSpPr>
          <p:spPr>
            <a:xfrm rot="5400000">
              <a:off x="2060480" y="1845768"/>
              <a:ext cx="6858000" cy="317122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18010A3D-FFFB-A152-1CB4-9DDF62C23C95}"/>
              </a:ext>
            </a:extLst>
          </p:cNvPr>
          <p:cNvSpPr>
            <a:spLocks noGrp="1"/>
          </p:cNvSpPr>
          <p:nvPr>
            <p:ph type="title" idx="4294967295"/>
          </p:nvPr>
        </p:nvSpPr>
        <p:spPr>
          <a:xfrm>
            <a:off x="6634606" y="1297801"/>
            <a:ext cx="5078343" cy="1498600"/>
          </a:xfrm>
        </p:spPr>
        <p:txBody>
          <a:bodyPr/>
          <a:lstStyle/>
          <a:p>
            <a:pPr algn="ctr"/>
            <a:r>
              <a:rPr lang="en-US" dirty="0"/>
              <a:t>In this lesson…</a:t>
            </a:r>
          </a:p>
        </p:txBody>
      </p:sp>
      <p:pic>
        <p:nvPicPr>
          <p:cNvPr id="21" name="Picture 20">
            <a:extLst>
              <a:ext uri="{FF2B5EF4-FFF2-40B4-BE49-F238E27FC236}">
                <a16:creationId xmlns:a16="http://schemas.microsoft.com/office/drawing/2014/main" id="{B257BAC0-22E0-2ED6-A06D-EE451C2E1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6249" y="3659850"/>
            <a:ext cx="547532" cy="547532"/>
          </a:xfrm>
          <a:prstGeom prst="rect">
            <a:avLst/>
          </a:prstGeom>
        </p:spPr>
      </p:pic>
      <p:pic>
        <p:nvPicPr>
          <p:cNvPr id="23" name="Picture 22">
            <a:extLst>
              <a:ext uri="{FF2B5EF4-FFF2-40B4-BE49-F238E27FC236}">
                <a16:creationId xmlns:a16="http://schemas.microsoft.com/office/drawing/2014/main" id="{1A9AAEA9-E9F2-130B-71D7-872D629660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0201" y="4722471"/>
            <a:ext cx="378691" cy="378691"/>
          </a:xfrm>
          <a:prstGeom prst="rect">
            <a:avLst/>
          </a:prstGeom>
        </p:spPr>
      </p:pic>
      <p:pic>
        <p:nvPicPr>
          <p:cNvPr id="5" name="Content Placeholder 4">
            <a:extLst>
              <a:ext uri="{FF2B5EF4-FFF2-40B4-BE49-F238E27FC236}">
                <a16:creationId xmlns:a16="http://schemas.microsoft.com/office/drawing/2014/main" id="{F3F9CDBC-04C3-6EDD-0C62-25B8F8AC763C}"/>
              </a:ext>
            </a:extLst>
          </p:cNvPr>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5820201" y="2789098"/>
            <a:ext cx="379413" cy="377825"/>
          </a:xfrm>
          <a:prstGeom prst="rect">
            <a:avLst/>
          </a:prstGeom>
        </p:spPr>
      </p:pic>
      <p:sp>
        <p:nvSpPr>
          <p:cNvPr id="4" name="TextBox 3">
            <a:extLst>
              <a:ext uri="{FF2B5EF4-FFF2-40B4-BE49-F238E27FC236}">
                <a16:creationId xmlns:a16="http://schemas.microsoft.com/office/drawing/2014/main" id="{82F4FF83-5054-7ACB-C511-0533332ED58E}"/>
              </a:ext>
            </a:extLst>
          </p:cNvPr>
          <p:cNvSpPr txBox="1"/>
          <p:nvPr/>
        </p:nvSpPr>
        <p:spPr>
          <a:xfrm>
            <a:off x="6700014" y="2776211"/>
            <a:ext cx="5248363" cy="369332"/>
          </a:xfrm>
          <a:prstGeom prst="rect">
            <a:avLst/>
          </a:prstGeom>
          <a:noFill/>
        </p:spPr>
        <p:txBody>
          <a:bodyPr wrap="square">
            <a:spAutoFit/>
          </a:bodyPr>
          <a:lstStyle/>
          <a:p>
            <a:r>
              <a:rPr lang="en-US" dirty="0">
                <a:solidFill>
                  <a:schemeClr val="tx1"/>
                </a:solidFill>
              </a:rPr>
              <a:t>Learn the difference between feedback and coaching</a:t>
            </a:r>
          </a:p>
        </p:txBody>
      </p:sp>
      <p:sp>
        <p:nvSpPr>
          <p:cNvPr id="15" name="TextBox 14">
            <a:extLst>
              <a:ext uri="{FF2B5EF4-FFF2-40B4-BE49-F238E27FC236}">
                <a16:creationId xmlns:a16="http://schemas.microsoft.com/office/drawing/2014/main" id="{C1EAFA13-87E4-C26D-2BC4-59EB9C4BE4E2}"/>
              </a:ext>
            </a:extLst>
          </p:cNvPr>
          <p:cNvSpPr txBox="1"/>
          <p:nvPr/>
        </p:nvSpPr>
        <p:spPr>
          <a:xfrm>
            <a:off x="6700014" y="3502729"/>
            <a:ext cx="5248363" cy="861774"/>
          </a:xfrm>
          <a:prstGeom prst="rect">
            <a:avLst/>
          </a:prstGeom>
          <a:noFill/>
        </p:spPr>
        <p:txBody>
          <a:bodyPr wrap="square">
            <a:spAutoFit/>
          </a:bodyPr>
          <a:lstStyle/>
          <a:p>
            <a:r>
              <a:rPr lang="en-US" dirty="0">
                <a:solidFill>
                  <a:schemeClr val="tx1"/>
                </a:solidFill>
              </a:rPr>
              <a:t>Learn about our preferred methods:</a:t>
            </a:r>
          </a:p>
          <a:p>
            <a:pPr marL="285750" indent="-285750">
              <a:buFontTx/>
              <a:buChar char="-"/>
            </a:pPr>
            <a:r>
              <a:rPr lang="en-US" sz="1600" dirty="0">
                <a:solidFill>
                  <a:schemeClr val="tx1"/>
                </a:solidFill>
              </a:rPr>
              <a:t>Curbstone Coaching</a:t>
            </a:r>
          </a:p>
          <a:p>
            <a:pPr marL="285750" indent="-285750">
              <a:buFontTx/>
              <a:buChar char="-"/>
            </a:pPr>
            <a:r>
              <a:rPr lang="en-US" sz="1600" dirty="0">
                <a:solidFill>
                  <a:schemeClr val="tx1"/>
                </a:solidFill>
              </a:rPr>
              <a:t>SBI Model</a:t>
            </a:r>
            <a:endParaRPr lang="en-US" dirty="0"/>
          </a:p>
        </p:txBody>
      </p:sp>
      <p:sp>
        <p:nvSpPr>
          <p:cNvPr id="22" name="TextBox 21">
            <a:extLst>
              <a:ext uri="{FF2B5EF4-FFF2-40B4-BE49-F238E27FC236}">
                <a16:creationId xmlns:a16="http://schemas.microsoft.com/office/drawing/2014/main" id="{B7BE0EA7-41F0-C6C1-5D1E-DDECAC82A8CA}"/>
              </a:ext>
            </a:extLst>
          </p:cNvPr>
          <p:cNvSpPr txBox="1"/>
          <p:nvPr/>
        </p:nvSpPr>
        <p:spPr>
          <a:xfrm>
            <a:off x="6700014" y="4721689"/>
            <a:ext cx="5248363" cy="369332"/>
          </a:xfrm>
          <a:prstGeom prst="rect">
            <a:avLst/>
          </a:prstGeom>
          <a:noFill/>
        </p:spPr>
        <p:txBody>
          <a:bodyPr wrap="square">
            <a:spAutoFit/>
          </a:bodyPr>
          <a:lstStyle/>
          <a:p>
            <a:r>
              <a:rPr lang="en-US" dirty="0">
                <a:solidFill>
                  <a:schemeClr val="tx1"/>
                </a:solidFill>
              </a:rPr>
              <a:t>Practice what you’ve learned</a:t>
            </a:r>
          </a:p>
        </p:txBody>
      </p:sp>
    </p:spTree>
    <p:extLst>
      <p:ext uri="{BB962C8B-B14F-4D97-AF65-F5344CB8AC3E}">
        <p14:creationId xmlns:p14="http://schemas.microsoft.com/office/powerpoint/2010/main" val="4243011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E74633DD-CA6E-183E-D9D8-7596E11A16D1}"/>
              </a:ext>
            </a:extLst>
          </p:cNvPr>
          <p:cNvSpPr/>
          <p:nvPr/>
        </p:nvSpPr>
        <p:spPr>
          <a:xfrm rot="10800000">
            <a:off x="0" y="3997075"/>
            <a:ext cx="12192000" cy="2131561"/>
          </a:xfrm>
          <a:prstGeom prst="flowChartDocumen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8">
            <a:extLst>
              <a:ext uri="{FF2B5EF4-FFF2-40B4-BE49-F238E27FC236}">
                <a16:creationId xmlns:a16="http://schemas.microsoft.com/office/drawing/2014/main" id="{58B01242-52EA-AC88-CBFB-DDDB43ACBC3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8944" b="23294"/>
          <a:stretch>
            <a:fillRect/>
          </a:stretch>
        </p:blipFill>
        <p:spPr>
          <a:xfrm>
            <a:off x="0" y="0"/>
            <a:ext cx="12192000" cy="4729018"/>
          </a:xfrm>
          <a:prstGeom prst="rect">
            <a:avLst/>
          </a:prstGeom>
        </p:spPr>
      </p:pic>
      <p:grpSp>
        <p:nvGrpSpPr>
          <p:cNvPr id="14" name="Group 13">
            <a:extLst>
              <a:ext uri="{FF2B5EF4-FFF2-40B4-BE49-F238E27FC236}">
                <a16:creationId xmlns:a16="http://schemas.microsoft.com/office/drawing/2014/main" id="{0BE12598-8BCF-605A-0DBE-FDD5B8BB3728}"/>
              </a:ext>
            </a:extLst>
          </p:cNvPr>
          <p:cNvGrpSpPr/>
          <p:nvPr/>
        </p:nvGrpSpPr>
        <p:grpSpPr>
          <a:xfrm>
            <a:off x="-1" y="2289082"/>
            <a:ext cx="12192001" cy="3963935"/>
            <a:chOff x="-1" y="2169010"/>
            <a:chExt cx="12192001" cy="4242507"/>
          </a:xfrm>
        </p:grpSpPr>
        <p:sp>
          <p:nvSpPr>
            <p:cNvPr id="11" name="Flowchart: Document 10">
              <a:extLst>
                <a:ext uri="{FF2B5EF4-FFF2-40B4-BE49-F238E27FC236}">
                  <a16:creationId xmlns:a16="http://schemas.microsoft.com/office/drawing/2014/main" id="{04BB6CCA-71EB-18EE-0F0E-C92F54F6A775}"/>
                </a:ext>
              </a:extLst>
            </p:cNvPr>
            <p:cNvSpPr/>
            <p:nvPr/>
          </p:nvSpPr>
          <p:spPr>
            <a:xfrm rot="10800000">
              <a:off x="-1" y="2169010"/>
              <a:ext cx="12191998" cy="275960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Document 11">
              <a:extLst>
                <a:ext uri="{FF2B5EF4-FFF2-40B4-BE49-F238E27FC236}">
                  <a16:creationId xmlns:a16="http://schemas.microsoft.com/office/drawing/2014/main" id="{FE59D35E-EFEF-E621-3487-6AE8074092DE}"/>
                </a:ext>
              </a:extLst>
            </p:cNvPr>
            <p:cNvSpPr/>
            <p:nvPr/>
          </p:nvSpPr>
          <p:spPr>
            <a:xfrm rot="10800000">
              <a:off x="0" y="2604654"/>
              <a:ext cx="12192000" cy="3806863"/>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ocument 12">
              <a:extLst>
                <a:ext uri="{FF2B5EF4-FFF2-40B4-BE49-F238E27FC236}">
                  <a16:creationId xmlns:a16="http://schemas.microsoft.com/office/drawing/2014/main" id="{B7F8C04D-8409-78CB-DE3F-D3F41DB447D0}"/>
                </a:ext>
              </a:extLst>
            </p:cNvPr>
            <p:cNvSpPr/>
            <p:nvPr/>
          </p:nvSpPr>
          <p:spPr>
            <a:xfrm rot="10800000">
              <a:off x="0" y="3306618"/>
              <a:ext cx="12192000" cy="2281360"/>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819849D-CFE9-7010-3C1A-CA4C58618B11}"/>
              </a:ext>
            </a:extLst>
          </p:cNvPr>
          <p:cNvSpPr>
            <a:spLocks noGrp="1"/>
          </p:cNvSpPr>
          <p:nvPr>
            <p:ph type="title"/>
          </p:nvPr>
        </p:nvSpPr>
        <p:spPr>
          <a:xfrm>
            <a:off x="1182255" y="3476295"/>
            <a:ext cx="9662945" cy="1261151"/>
          </a:xfrm>
        </p:spPr>
        <p:txBody>
          <a:bodyPr/>
          <a:lstStyle/>
          <a:p>
            <a:r>
              <a:rPr lang="en-US" dirty="0"/>
              <a:t>Feedback vs Coaching</a:t>
            </a:r>
          </a:p>
        </p:txBody>
      </p:sp>
      <p:sp>
        <p:nvSpPr>
          <p:cNvPr id="16" name="TextBox 15">
            <a:extLst>
              <a:ext uri="{FF2B5EF4-FFF2-40B4-BE49-F238E27FC236}">
                <a16:creationId xmlns:a16="http://schemas.microsoft.com/office/drawing/2014/main" id="{50C8A245-897F-EEED-30F1-0B17F3B387BF}"/>
              </a:ext>
            </a:extLst>
          </p:cNvPr>
          <p:cNvSpPr txBox="1"/>
          <p:nvPr/>
        </p:nvSpPr>
        <p:spPr>
          <a:xfrm>
            <a:off x="1182254" y="4899413"/>
            <a:ext cx="4322618" cy="646331"/>
          </a:xfrm>
          <a:prstGeom prst="rect">
            <a:avLst/>
          </a:prstGeom>
          <a:noFill/>
        </p:spPr>
        <p:txBody>
          <a:bodyPr wrap="square" rtlCol="0">
            <a:spAutoFit/>
          </a:bodyPr>
          <a:lstStyle/>
          <a:p>
            <a:r>
              <a:rPr lang="en-US" dirty="0"/>
              <a:t>Feedback is focused on events that have already happened, and usually instructive. </a:t>
            </a:r>
          </a:p>
        </p:txBody>
      </p:sp>
      <p:sp>
        <p:nvSpPr>
          <p:cNvPr id="23" name="TextBox 22">
            <a:extLst>
              <a:ext uri="{FF2B5EF4-FFF2-40B4-BE49-F238E27FC236}">
                <a16:creationId xmlns:a16="http://schemas.microsoft.com/office/drawing/2014/main" id="{16007134-AA17-58FD-0D79-BD7EA679E36F}"/>
              </a:ext>
            </a:extLst>
          </p:cNvPr>
          <p:cNvSpPr txBox="1"/>
          <p:nvPr/>
        </p:nvSpPr>
        <p:spPr>
          <a:xfrm>
            <a:off x="6687126" y="4899413"/>
            <a:ext cx="4322618" cy="646331"/>
          </a:xfrm>
          <a:prstGeom prst="rect">
            <a:avLst/>
          </a:prstGeom>
          <a:noFill/>
        </p:spPr>
        <p:txBody>
          <a:bodyPr wrap="square" rtlCol="0">
            <a:spAutoFit/>
          </a:bodyPr>
          <a:lstStyle/>
          <a:p>
            <a:r>
              <a:rPr lang="en-US" dirty="0"/>
              <a:t>Coaching is future focused – and often accomplished through strategic questioning</a:t>
            </a:r>
          </a:p>
        </p:txBody>
      </p:sp>
    </p:spTree>
    <p:extLst>
      <p:ext uri="{BB962C8B-B14F-4D97-AF65-F5344CB8AC3E}">
        <p14:creationId xmlns:p14="http://schemas.microsoft.com/office/powerpoint/2010/main" val="2999908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91841-0911-FBC8-770C-C0DE22F29664}"/>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13ACA7B-E801-7463-D76D-2B8F6D39AA7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8944" b="23294"/>
          <a:stretch>
            <a:fillRect/>
          </a:stretch>
        </p:blipFill>
        <p:spPr>
          <a:xfrm>
            <a:off x="0" y="0"/>
            <a:ext cx="12192000" cy="4729018"/>
          </a:xfrm>
          <a:prstGeom prst="rect">
            <a:avLst/>
          </a:prstGeom>
        </p:spPr>
      </p:pic>
      <p:grpSp>
        <p:nvGrpSpPr>
          <p:cNvPr id="5" name="Group 4">
            <a:extLst>
              <a:ext uri="{FF2B5EF4-FFF2-40B4-BE49-F238E27FC236}">
                <a16:creationId xmlns:a16="http://schemas.microsoft.com/office/drawing/2014/main" id="{5A966227-4F67-8BDC-8AF8-1E11073A1176}"/>
              </a:ext>
            </a:extLst>
          </p:cNvPr>
          <p:cNvGrpSpPr/>
          <p:nvPr/>
        </p:nvGrpSpPr>
        <p:grpSpPr>
          <a:xfrm>
            <a:off x="-1" y="2289082"/>
            <a:ext cx="12192001" cy="3963935"/>
            <a:chOff x="-1" y="2169010"/>
            <a:chExt cx="12192001" cy="4242507"/>
          </a:xfrm>
        </p:grpSpPr>
        <p:sp>
          <p:nvSpPr>
            <p:cNvPr id="6" name="Flowchart: Document 5">
              <a:extLst>
                <a:ext uri="{FF2B5EF4-FFF2-40B4-BE49-F238E27FC236}">
                  <a16:creationId xmlns:a16="http://schemas.microsoft.com/office/drawing/2014/main" id="{88AAAFB4-E153-60BC-9896-45E3CAE94EA6}"/>
                </a:ext>
              </a:extLst>
            </p:cNvPr>
            <p:cNvSpPr/>
            <p:nvPr/>
          </p:nvSpPr>
          <p:spPr>
            <a:xfrm rot="10800000">
              <a:off x="-1" y="2169010"/>
              <a:ext cx="12191998" cy="275960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ocument 6">
              <a:extLst>
                <a:ext uri="{FF2B5EF4-FFF2-40B4-BE49-F238E27FC236}">
                  <a16:creationId xmlns:a16="http://schemas.microsoft.com/office/drawing/2014/main" id="{4D0FEB47-4271-6FF3-86BF-F1BD1491377E}"/>
                </a:ext>
              </a:extLst>
            </p:cNvPr>
            <p:cNvSpPr/>
            <p:nvPr/>
          </p:nvSpPr>
          <p:spPr>
            <a:xfrm rot="10800000">
              <a:off x="0" y="2604654"/>
              <a:ext cx="12192000" cy="3806863"/>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Document 7">
              <a:extLst>
                <a:ext uri="{FF2B5EF4-FFF2-40B4-BE49-F238E27FC236}">
                  <a16:creationId xmlns:a16="http://schemas.microsoft.com/office/drawing/2014/main" id="{130BD489-A59F-B600-D363-9F34BFAB4F77}"/>
                </a:ext>
              </a:extLst>
            </p:cNvPr>
            <p:cNvSpPr/>
            <p:nvPr/>
          </p:nvSpPr>
          <p:spPr>
            <a:xfrm rot="10800000">
              <a:off x="0" y="3306618"/>
              <a:ext cx="12192000" cy="2281360"/>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D0BF809-59D6-42EF-CCD3-CC4B4C4C0B60}"/>
              </a:ext>
            </a:extLst>
          </p:cNvPr>
          <p:cNvSpPr>
            <a:spLocks noGrp="1"/>
          </p:cNvSpPr>
          <p:nvPr>
            <p:ph type="title"/>
          </p:nvPr>
        </p:nvSpPr>
        <p:spPr>
          <a:xfrm>
            <a:off x="1182255" y="3476295"/>
            <a:ext cx="9662945" cy="1261151"/>
          </a:xfrm>
        </p:spPr>
        <p:txBody>
          <a:bodyPr/>
          <a:lstStyle/>
          <a:p>
            <a:r>
              <a:rPr lang="en-US" dirty="0"/>
              <a:t>Feedback vs Coaching</a:t>
            </a:r>
          </a:p>
        </p:txBody>
      </p:sp>
      <p:sp>
        <p:nvSpPr>
          <p:cNvPr id="16" name="TextBox 15">
            <a:extLst>
              <a:ext uri="{FF2B5EF4-FFF2-40B4-BE49-F238E27FC236}">
                <a16:creationId xmlns:a16="http://schemas.microsoft.com/office/drawing/2014/main" id="{33BAD2C7-BBA8-A9AE-D05F-38043ADDE3C2}"/>
              </a:ext>
            </a:extLst>
          </p:cNvPr>
          <p:cNvSpPr txBox="1"/>
          <p:nvPr/>
        </p:nvSpPr>
        <p:spPr>
          <a:xfrm>
            <a:off x="1182252" y="4417773"/>
            <a:ext cx="4322618" cy="369332"/>
          </a:xfrm>
          <a:prstGeom prst="rect">
            <a:avLst/>
          </a:prstGeom>
          <a:noFill/>
        </p:spPr>
        <p:txBody>
          <a:bodyPr wrap="square" rtlCol="0">
            <a:spAutoFit/>
          </a:bodyPr>
          <a:lstStyle/>
          <a:p>
            <a:r>
              <a:rPr lang="en-US" dirty="0"/>
              <a:t>Examples:</a:t>
            </a:r>
          </a:p>
        </p:txBody>
      </p:sp>
      <p:sp>
        <p:nvSpPr>
          <p:cNvPr id="23" name="TextBox 22">
            <a:extLst>
              <a:ext uri="{FF2B5EF4-FFF2-40B4-BE49-F238E27FC236}">
                <a16:creationId xmlns:a16="http://schemas.microsoft.com/office/drawing/2014/main" id="{BFC6569D-17E5-D17D-5701-407232793104}"/>
              </a:ext>
            </a:extLst>
          </p:cNvPr>
          <p:cNvSpPr txBox="1"/>
          <p:nvPr/>
        </p:nvSpPr>
        <p:spPr>
          <a:xfrm>
            <a:off x="6687130" y="5062856"/>
            <a:ext cx="4322618" cy="646331"/>
          </a:xfrm>
          <a:prstGeom prst="rect">
            <a:avLst/>
          </a:prstGeom>
          <a:noFill/>
        </p:spPr>
        <p:txBody>
          <a:bodyPr wrap="square" rtlCol="0">
            <a:spAutoFit/>
          </a:bodyPr>
          <a:lstStyle/>
          <a:p>
            <a:r>
              <a:rPr lang="en-US" dirty="0"/>
              <a:t>Coaching:  “If this situation comes up again, how would you handle it?”</a:t>
            </a:r>
          </a:p>
        </p:txBody>
      </p:sp>
      <p:sp>
        <p:nvSpPr>
          <p:cNvPr id="3" name="TextBox 2">
            <a:extLst>
              <a:ext uri="{FF2B5EF4-FFF2-40B4-BE49-F238E27FC236}">
                <a16:creationId xmlns:a16="http://schemas.microsoft.com/office/drawing/2014/main" id="{03E8D17A-3293-45EF-F0D4-C2573FA537B3}"/>
              </a:ext>
            </a:extLst>
          </p:cNvPr>
          <p:cNvSpPr txBox="1"/>
          <p:nvPr/>
        </p:nvSpPr>
        <p:spPr>
          <a:xfrm>
            <a:off x="1182252" y="5036428"/>
            <a:ext cx="4322618" cy="1200329"/>
          </a:xfrm>
          <a:prstGeom prst="rect">
            <a:avLst/>
          </a:prstGeom>
          <a:noFill/>
        </p:spPr>
        <p:txBody>
          <a:bodyPr wrap="square" rtlCol="0">
            <a:spAutoFit/>
          </a:bodyPr>
          <a:lstStyle/>
          <a:p>
            <a:r>
              <a:rPr lang="en-US" dirty="0"/>
              <a:t>Feedback: “Here’s what you did well while dealing with your client and here’s something you could improve on…” </a:t>
            </a:r>
          </a:p>
          <a:p>
            <a:endParaRPr lang="en-US" dirty="0"/>
          </a:p>
        </p:txBody>
      </p:sp>
    </p:spTree>
    <p:extLst>
      <p:ext uri="{BB962C8B-B14F-4D97-AF65-F5344CB8AC3E}">
        <p14:creationId xmlns:p14="http://schemas.microsoft.com/office/powerpoint/2010/main" val="3760844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44A612-1FF3-F492-761C-5A07D57EA8C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3939" r="14950"/>
          <a:stretch>
            <a:fillRect/>
          </a:stretch>
        </p:blipFill>
        <p:spPr>
          <a:xfrm>
            <a:off x="-1" y="0"/>
            <a:ext cx="5588001" cy="6858000"/>
          </a:xfrm>
          <a:prstGeom prst="rect">
            <a:avLst/>
          </a:prstGeom>
        </p:spPr>
      </p:pic>
      <p:grpSp>
        <p:nvGrpSpPr>
          <p:cNvPr id="6" name="Group 5">
            <a:extLst>
              <a:ext uri="{FF2B5EF4-FFF2-40B4-BE49-F238E27FC236}">
                <a16:creationId xmlns:a16="http://schemas.microsoft.com/office/drawing/2014/main" id="{F086F120-9CBE-EF95-A20D-7D7C1C805D28}"/>
              </a:ext>
            </a:extLst>
          </p:cNvPr>
          <p:cNvGrpSpPr/>
          <p:nvPr/>
        </p:nvGrpSpPr>
        <p:grpSpPr>
          <a:xfrm>
            <a:off x="2794000" y="-4761"/>
            <a:ext cx="5487153" cy="6862761"/>
            <a:chOff x="3011055" y="0"/>
            <a:chExt cx="5487153" cy="6862761"/>
          </a:xfrm>
        </p:grpSpPr>
        <p:sp>
          <p:nvSpPr>
            <p:cNvPr id="7" name="Flowchart: Document 6">
              <a:extLst>
                <a:ext uri="{FF2B5EF4-FFF2-40B4-BE49-F238E27FC236}">
                  <a16:creationId xmlns:a16="http://schemas.microsoft.com/office/drawing/2014/main" id="{5B055474-61EA-1BF0-C23F-396E098D342A}"/>
                </a:ext>
              </a:extLst>
            </p:cNvPr>
            <p:cNvSpPr/>
            <p:nvPr/>
          </p:nvSpPr>
          <p:spPr>
            <a:xfrm rot="5400000">
              <a:off x="3483595" y="1848144"/>
              <a:ext cx="6858000" cy="3171226"/>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ocument 7">
              <a:extLst>
                <a:ext uri="{FF2B5EF4-FFF2-40B4-BE49-F238E27FC236}">
                  <a16:creationId xmlns:a16="http://schemas.microsoft.com/office/drawing/2014/main" id="{8738226E-9308-E210-7FCA-6DC8F2A1D43A}"/>
                </a:ext>
              </a:extLst>
            </p:cNvPr>
            <p:cNvSpPr/>
            <p:nvPr/>
          </p:nvSpPr>
          <p:spPr>
            <a:xfrm rot="5400000">
              <a:off x="2663416" y="2053958"/>
              <a:ext cx="6858000" cy="275960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ocument 8">
              <a:extLst>
                <a:ext uri="{FF2B5EF4-FFF2-40B4-BE49-F238E27FC236}">
                  <a16:creationId xmlns:a16="http://schemas.microsoft.com/office/drawing/2014/main" id="{08B3421D-9263-6CF1-0182-9260A011D1E0}"/>
                </a:ext>
              </a:extLst>
            </p:cNvPr>
            <p:cNvSpPr/>
            <p:nvPr/>
          </p:nvSpPr>
          <p:spPr>
            <a:xfrm rot="5400000">
              <a:off x="1280719" y="1730336"/>
              <a:ext cx="6858000" cy="3397328"/>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ocument 9">
              <a:extLst>
                <a:ext uri="{FF2B5EF4-FFF2-40B4-BE49-F238E27FC236}">
                  <a16:creationId xmlns:a16="http://schemas.microsoft.com/office/drawing/2014/main" id="{28371284-B58C-BEC3-5270-714748ECA49B}"/>
                </a:ext>
              </a:extLst>
            </p:cNvPr>
            <p:cNvSpPr/>
            <p:nvPr/>
          </p:nvSpPr>
          <p:spPr>
            <a:xfrm rot="5400000">
              <a:off x="2060480" y="1845768"/>
              <a:ext cx="6858000" cy="3171226"/>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A19AB927-EC90-99CC-C0C4-1F908650F92B}"/>
              </a:ext>
            </a:extLst>
          </p:cNvPr>
          <p:cNvSpPr>
            <a:spLocks noGrp="1"/>
          </p:cNvSpPr>
          <p:nvPr>
            <p:ph type="title"/>
          </p:nvPr>
        </p:nvSpPr>
        <p:spPr>
          <a:xfrm>
            <a:off x="3976632" y="1402436"/>
            <a:ext cx="7703880" cy="1499616"/>
          </a:xfrm>
        </p:spPr>
        <p:txBody>
          <a:bodyPr/>
          <a:lstStyle/>
          <a:p>
            <a:pPr algn="ctr"/>
            <a:r>
              <a:rPr lang="en-US" dirty="0"/>
              <a:t>Curbstone Coaching</a:t>
            </a:r>
          </a:p>
        </p:txBody>
      </p:sp>
      <p:sp>
        <p:nvSpPr>
          <p:cNvPr id="11" name="TextBox 10">
            <a:extLst>
              <a:ext uri="{FF2B5EF4-FFF2-40B4-BE49-F238E27FC236}">
                <a16:creationId xmlns:a16="http://schemas.microsoft.com/office/drawing/2014/main" id="{FA3F3086-91A4-B022-047C-DC2393C4B5E8}"/>
              </a:ext>
            </a:extLst>
          </p:cNvPr>
          <p:cNvSpPr txBox="1"/>
          <p:nvPr/>
        </p:nvSpPr>
        <p:spPr>
          <a:xfrm>
            <a:off x="5109927" y="3073257"/>
            <a:ext cx="6570585" cy="2031325"/>
          </a:xfrm>
          <a:prstGeom prst="rect">
            <a:avLst/>
          </a:prstGeom>
          <a:noFill/>
        </p:spPr>
        <p:txBody>
          <a:bodyPr wrap="square" rtlCol="0">
            <a:spAutoFit/>
          </a:bodyPr>
          <a:lstStyle/>
          <a:p>
            <a:r>
              <a:rPr lang="en-US" dirty="0"/>
              <a:t>Curbstone coaching poses targeted questions to the trainee so that the trainee gives themselves feedback when answering. </a:t>
            </a:r>
          </a:p>
          <a:p>
            <a:endParaRPr lang="en-US" dirty="0"/>
          </a:p>
          <a:p>
            <a:r>
              <a:rPr lang="en-US" dirty="0"/>
              <a:t>Focuses on 3 core questions:</a:t>
            </a:r>
          </a:p>
          <a:p>
            <a:pPr marL="285750" indent="-285750">
              <a:buFont typeface="Arial" panose="020B0604020202020204" pitchFamily="34" charset="0"/>
              <a:buChar char="•"/>
            </a:pPr>
            <a:r>
              <a:rPr lang="en-US" dirty="0"/>
              <a:t>“What did you do well?”</a:t>
            </a:r>
          </a:p>
          <a:p>
            <a:pPr marL="285750" indent="-285750">
              <a:buFont typeface="Arial" panose="020B0604020202020204" pitchFamily="34" charset="0"/>
              <a:buChar char="•"/>
            </a:pPr>
            <a:r>
              <a:rPr lang="en-US" dirty="0"/>
              <a:t>“What could you improve upon?”</a:t>
            </a:r>
          </a:p>
          <a:p>
            <a:pPr marL="285750" indent="-285750">
              <a:buFont typeface="Arial" panose="020B0604020202020204" pitchFamily="34" charset="0"/>
              <a:buChar char="•"/>
            </a:pPr>
            <a:r>
              <a:rPr lang="en-US" dirty="0"/>
              <a:t>“What do you plan to do next time?”</a:t>
            </a:r>
          </a:p>
        </p:txBody>
      </p:sp>
    </p:spTree>
    <p:extLst>
      <p:ext uri="{BB962C8B-B14F-4D97-AF65-F5344CB8AC3E}">
        <p14:creationId xmlns:p14="http://schemas.microsoft.com/office/powerpoint/2010/main" val="8207797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B72038-FAD4-7EDE-AF3E-B9A099CC051F}"/>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6916" b="20271"/>
          <a:stretch>
            <a:fillRect/>
          </a:stretch>
        </p:blipFill>
        <p:spPr>
          <a:xfrm>
            <a:off x="-4" y="0"/>
            <a:ext cx="12192000" cy="4292600"/>
          </a:xfrm>
          <a:prstGeom prst="rect">
            <a:avLst/>
          </a:prstGeom>
        </p:spPr>
      </p:pic>
      <p:grpSp>
        <p:nvGrpSpPr>
          <p:cNvPr id="6" name="Group 5">
            <a:extLst>
              <a:ext uri="{FF2B5EF4-FFF2-40B4-BE49-F238E27FC236}">
                <a16:creationId xmlns:a16="http://schemas.microsoft.com/office/drawing/2014/main" id="{5A525AD6-D472-FAE9-AF56-A1E491778E9E}"/>
              </a:ext>
            </a:extLst>
          </p:cNvPr>
          <p:cNvGrpSpPr/>
          <p:nvPr/>
        </p:nvGrpSpPr>
        <p:grpSpPr>
          <a:xfrm>
            <a:off x="-5" y="2523582"/>
            <a:ext cx="12192001" cy="3849999"/>
            <a:chOff x="-1" y="2403018"/>
            <a:chExt cx="12192001" cy="3849999"/>
          </a:xfrm>
        </p:grpSpPr>
        <p:sp>
          <p:nvSpPr>
            <p:cNvPr id="7" name="Flowchart: Document 6">
              <a:extLst>
                <a:ext uri="{FF2B5EF4-FFF2-40B4-BE49-F238E27FC236}">
                  <a16:creationId xmlns:a16="http://schemas.microsoft.com/office/drawing/2014/main" id="{48F979AF-CE1A-2D81-2396-1083847BB3D5}"/>
                </a:ext>
              </a:extLst>
            </p:cNvPr>
            <p:cNvSpPr/>
            <p:nvPr/>
          </p:nvSpPr>
          <p:spPr>
            <a:xfrm rot="10800000">
              <a:off x="0" y="3997075"/>
              <a:ext cx="12192000" cy="2131561"/>
            </a:xfrm>
            <a:prstGeom prst="flowChartDocumen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ocument 7">
              <a:extLst>
                <a:ext uri="{FF2B5EF4-FFF2-40B4-BE49-F238E27FC236}">
                  <a16:creationId xmlns:a16="http://schemas.microsoft.com/office/drawing/2014/main" id="{AD35EAE6-50F3-4192-F170-074A8442A703}"/>
                </a:ext>
              </a:extLst>
            </p:cNvPr>
            <p:cNvSpPr/>
            <p:nvPr/>
          </p:nvSpPr>
          <p:spPr>
            <a:xfrm rot="10800000">
              <a:off x="-1" y="2403018"/>
              <a:ext cx="12191998" cy="2464468"/>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ocument 8">
              <a:extLst>
                <a:ext uri="{FF2B5EF4-FFF2-40B4-BE49-F238E27FC236}">
                  <a16:creationId xmlns:a16="http://schemas.microsoft.com/office/drawing/2014/main" id="{DF5ECCD1-B044-D38F-FB43-B2A988924313}"/>
                </a:ext>
              </a:extLst>
            </p:cNvPr>
            <p:cNvSpPr/>
            <p:nvPr/>
          </p:nvSpPr>
          <p:spPr>
            <a:xfrm rot="10800000">
              <a:off x="0" y="2828475"/>
              <a:ext cx="12192000" cy="3424542"/>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ocument 9">
              <a:extLst>
                <a:ext uri="{FF2B5EF4-FFF2-40B4-BE49-F238E27FC236}">
                  <a16:creationId xmlns:a16="http://schemas.microsoft.com/office/drawing/2014/main" id="{9BB2FA72-3EED-616E-23D6-12324B2F9EE1}"/>
                </a:ext>
              </a:extLst>
            </p:cNvPr>
            <p:cNvSpPr/>
            <p:nvPr/>
          </p:nvSpPr>
          <p:spPr>
            <a:xfrm rot="10800000">
              <a:off x="0" y="3351992"/>
              <a:ext cx="12192000" cy="2131561"/>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6B431E1-EF4B-2020-E769-31A0A80332B4}"/>
              </a:ext>
            </a:extLst>
          </p:cNvPr>
          <p:cNvSpPr>
            <a:spLocks noGrp="1"/>
          </p:cNvSpPr>
          <p:nvPr>
            <p:ph type="title"/>
          </p:nvPr>
        </p:nvSpPr>
        <p:spPr>
          <a:xfrm>
            <a:off x="566916" y="3063807"/>
            <a:ext cx="9720072" cy="1499616"/>
          </a:xfrm>
        </p:spPr>
        <p:txBody>
          <a:bodyPr/>
          <a:lstStyle/>
          <a:p>
            <a:r>
              <a:rPr lang="en-US" dirty="0"/>
              <a:t>Situation – Behavior – Impact (SBI)</a:t>
            </a:r>
          </a:p>
        </p:txBody>
      </p:sp>
      <p:sp>
        <p:nvSpPr>
          <p:cNvPr id="11" name="TextBox 10">
            <a:extLst>
              <a:ext uri="{FF2B5EF4-FFF2-40B4-BE49-F238E27FC236}">
                <a16:creationId xmlns:a16="http://schemas.microsoft.com/office/drawing/2014/main" id="{2FCA3A51-D6BC-5406-B602-BBA8B47F3606}"/>
              </a:ext>
            </a:extLst>
          </p:cNvPr>
          <p:cNvSpPr txBox="1"/>
          <p:nvPr/>
        </p:nvSpPr>
        <p:spPr>
          <a:xfrm>
            <a:off x="566919" y="4480132"/>
            <a:ext cx="11058149" cy="1477328"/>
          </a:xfrm>
          <a:prstGeom prst="rect">
            <a:avLst/>
          </a:prstGeom>
          <a:noFill/>
        </p:spPr>
        <p:txBody>
          <a:bodyPr wrap="square" rtlCol="0">
            <a:spAutoFit/>
          </a:bodyPr>
          <a:lstStyle/>
          <a:p>
            <a:r>
              <a:rPr lang="en-US" dirty="0"/>
              <a:t>Feedback method that seeks to focus on the objective and observable items in a situation in order to prevent the recipient from feeling defensive.</a:t>
            </a:r>
          </a:p>
          <a:p>
            <a:br>
              <a:rPr lang="en-US" dirty="0"/>
            </a:br>
            <a:r>
              <a:rPr lang="en-US" dirty="0"/>
              <a:t>Key components are detailed by the name – describe the situation, behavior and impact in detail. After you’ve done that, then invite the recipient to reflect.</a:t>
            </a:r>
          </a:p>
        </p:txBody>
      </p:sp>
    </p:spTree>
    <p:extLst>
      <p:ext uri="{BB962C8B-B14F-4D97-AF65-F5344CB8AC3E}">
        <p14:creationId xmlns:p14="http://schemas.microsoft.com/office/powerpoint/2010/main" val="19299203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C633B-410F-1B45-A846-A839BB513D7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FE5D56-E0E6-48FA-2B72-3C4DBE1A049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6916" b="20271"/>
          <a:stretch>
            <a:fillRect/>
          </a:stretch>
        </p:blipFill>
        <p:spPr>
          <a:xfrm>
            <a:off x="-4" y="0"/>
            <a:ext cx="12192000" cy="4292600"/>
          </a:xfrm>
          <a:prstGeom prst="rect">
            <a:avLst/>
          </a:prstGeom>
        </p:spPr>
      </p:pic>
      <p:grpSp>
        <p:nvGrpSpPr>
          <p:cNvPr id="6" name="Group 5">
            <a:extLst>
              <a:ext uri="{FF2B5EF4-FFF2-40B4-BE49-F238E27FC236}">
                <a16:creationId xmlns:a16="http://schemas.microsoft.com/office/drawing/2014/main" id="{0DA8D28D-2AF2-B08F-5E71-9BE1616D0F71}"/>
              </a:ext>
            </a:extLst>
          </p:cNvPr>
          <p:cNvGrpSpPr/>
          <p:nvPr/>
        </p:nvGrpSpPr>
        <p:grpSpPr>
          <a:xfrm>
            <a:off x="-5" y="2523582"/>
            <a:ext cx="12192001" cy="3849999"/>
            <a:chOff x="-1" y="2403018"/>
            <a:chExt cx="12192001" cy="3849999"/>
          </a:xfrm>
        </p:grpSpPr>
        <p:sp>
          <p:nvSpPr>
            <p:cNvPr id="7" name="Flowchart: Document 6">
              <a:extLst>
                <a:ext uri="{FF2B5EF4-FFF2-40B4-BE49-F238E27FC236}">
                  <a16:creationId xmlns:a16="http://schemas.microsoft.com/office/drawing/2014/main" id="{9E8D73CE-32E0-3CCB-C9F9-6C125ED8DA99}"/>
                </a:ext>
              </a:extLst>
            </p:cNvPr>
            <p:cNvSpPr/>
            <p:nvPr/>
          </p:nvSpPr>
          <p:spPr>
            <a:xfrm rot="10800000">
              <a:off x="0" y="3997075"/>
              <a:ext cx="12192000" cy="2131561"/>
            </a:xfrm>
            <a:prstGeom prst="flowChartDocumen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ocument 7">
              <a:extLst>
                <a:ext uri="{FF2B5EF4-FFF2-40B4-BE49-F238E27FC236}">
                  <a16:creationId xmlns:a16="http://schemas.microsoft.com/office/drawing/2014/main" id="{24F0BD9A-0A1D-9947-D581-111855D3775C}"/>
                </a:ext>
              </a:extLst>
            </p:cNvPr>
            <p:cNvSpPr/>
            <p:nvPr/>
          </p:nvSpPr>
          <p:spPr>
            <a:xfrm rot="10800000">
              <a:off x="-1" y="2403018"/>
              <a:ext cx="12191998" cy="2464468"/>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ocument 8">
              <a:extLst>
                <a:ext uri="{FF2B5EF4-FFF2-40B4-BE49-F238E27FC236}">
                  <a16:creationId xmlns:a16="http://schemas.microsoft.com/office/drawing/2014/main" id="{CFE267AC-E6EC-B0AA-13FB-533FF8F73C0F}"/>
                </a:ext>
              </a:extLst>
            </p:cNvPr>
            <p:cNvSpPr/>
            <p:nvPr/>
          </p:nvSpPr>
          <p:spPr>
            <a:xfrm rot="10800000">
              <a:off x="0" y="2828475"/>
              <a:ext cx="12192000" cy="3424542"/>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ocument 9">
              <a:extLst>
                <a:ext uri="{FF2B5EF4-FFF2-40B4-BE49-F238E27FC236}">
                  <a16:creationId xmlns:a16="http://schemas.microsoft.com/office/drawing/2014/main" id="{F9DBBB25-C717-B87A-1BB4-8FC8869EE9DA}"/>
                </a:ext>
              </a:extLst>
            </p:cNvPr>
            <p:cNvSpPr/>
            <p:nvPr/>
          </p:nvSpPr>
          <p:spPr>
            <a:xfrm rot="10800000">
              <a:off x="0" y="3351992"/>
              <a:ext cx="12192000" cy="2131561"/>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26B6ECB2-1D89-7514-B1A3-9747D435B286}"/>
              </a:ext>
            </a:extLst>
          </p:cNvPr>
          <p:cNvSpPr>
            <a:spLocks noGrp="1"/>
          </p:cNvSpPr>
          <p:nvPr>
            <p:ph type="title"/>
          </p:nvPr>
        </p:nvSpPr>
        <p:spPr>
          <a:xfrm>
            <a:off x="566916" y="3063807"/>
            <a:ext cx="9720072" cy="1499616"/>
          </a:xfrm>
        </p:spPr>
        <p:txBody>
          <a:bodyPr/>
          <a:lstStyle/>
          <a:p>
            <a:r>
              <a:rPr lang="en-US" dirty="0"/>
              <a:t>Situation – Behavior – Impact (SBI)</a:t>
            </a:r>
          </a:p>
        </p:txBody>
      </p:sp>
      <p:sp>
        <p:nvSpPr>
          <p:cNvPr id="11" name="TextBox 10">
            <a:extLst>
              <a:ext uri="{FF2B5EF4-FFF2-40B4-BE49-F238E27FC236}">
                <a16:creationId xmlns:a16="http://schemas.microsoft.com/office/drawing/2014/main" id="{B7AF16F7-1F6F-8E0B-2501-0333F4B45241}"/>
              </a:ext>
            </a:extLst>
          </p:cNvPr>
          <p:cNvSpPr txBox="1"/>
          <p:nvPr/>
        </p:nvSpPr>
        <p:spPr>
          <a:xfrm>
            <a:off x="566935" y="4274414"/>
            <a:ext cx="11058149" cy="2308324"/>
          </a:xfrm>
          <a:prstGeom prst="rect">
            <a:avLst/>
          </a:prstGeom>
          <a:noFill/>
        </p:spPr>
        <p:txBody>
          <a:bodyPr wrap="square" rtlCol="0">
            <a:spAutoFit/>
          </a:bodyPr>
          <a:lstStyle/>
          <a:p>
            <a:r>
              <a:rPr lang="en-US" dirty="0"/>
              <a:t>Examples: Imagine a team member interrupted a client during an important meeting, in your opinion they were rude.</a:t>
            </a:r>
          </a:p>
          <a:p>
            <a:endParaRPr lang="en-US" dirty="0"/>
          </a:p>
          <a:p>
            <a:r>
              <a:rPr lang="en-US" dirty="0"/>
              <a:t>Situation: During our 10 AM client meeting yesterday,</a:t>
            </a:r>
          </a:p>
          <a:p>
            <a:r>
              <a:rPr lang="en-US" dirty="0"/>
              <a:t>Behavior: You interrupted our client repeatedly with tangential information.</a:t>
            </a:r>
          </a:p>
          <a:p>
            <a:r>
              <a:rPr lang="en-US" dirty="0"/>
              <a:t>Impact: The client’s questions weren’t addressed. </a:t>
            </a:r>
          </a:p>
          <a:p>
            <a:endParaRPr lang="en-US" dirty="0"/>
          </a:p>
          <a:p>
            <a:r>
              <a:rPr lang="en-US" dirty="0"/>
              <a:t>Invite reflection: How can we handle this better next time? </a:t>
            </a:r>
          </a:p>
          <a:p>
            <a:endParaRPr lang="en-US" dirty="0"/>
          </a:p>
        </p:txBody>
      </p:sp>
    </p:spTree>
    <p:extLst>
      <p:ext uri="{BB962C8B-B14F-4D97-AF65-F5344CB8AC3E}">
        <p14:creationId xmlns:p14="http://schemas.microsoft.com/office/powerpoint/2010/main" val="341525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DC97E-2CD9-FA20-4FC1-5A17D8A93FAD}"/>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B1930FD-0FC7-7384-4AE2-DEDA190701D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26916" b="20271"/>
          <a:stretch>
            <a:fillRect/>
          </a:stretch>
        </p:blipFill>
        <p:spPr>
          <a:xfrm>
            <a:off x="-4" y="0"/>
            <a:ext cx="12192000" cy="4292600"/>
          </a:xfrm>
          <a:prstGeom prst="rect">
            <a:avLst/>
          </a:prstGeom>
        </p:spPr>
      </p:pic>
      <p:grpSp>
        <p:nvGrpSpPr>
          <p:cNvPr id="6" name="Group 5">
            <a:extLst>
              <a:ext uri="{FF2B5EF4-FFF2-40B4-BE49-F238E27FC236}">
                <a16:creationId xmlns:a16="http://schemas.microsoft.com/office/drawing/2014/main" id="{25D5D9BF-68F3-B7C3-C77B-B9CA6E45283D}"/>
              </a:ext>
            </a:extLst>
          </p:cNvPr>
          <p:cNvGrpSpPr/>
          <p:nvPr/>
        </p:nvGrpSpPr>
        <p:grpSpPr>
          <a:xfrm>
            <a:off x="-5" y="2523582"/>
            <a:ext cx="12192001" cy="3849999"/>
            <a:chOff x="-1" y="2403018"/>
            <a:chExt cx="12192001" cy="3849999"/>
          </a:xfrm>
        </p:grpSpPr>
        <p:sp>
          <p:nvSpPr>
            <p:cNvPr id="7" name="Flowchart: Document 6">
              <a:extLst>
                <a:ext uri="{FF2B5EF4-FFF2-40B4-BE49-F238E27FC236}">
                  <a16:creationId xmlns:a16="http://schemas.microsoft.com/office/drawing/2014/main" id="{7A8086C5-8298-B98A-2CEE-BDA7B3CD7850}"/>
                </a:ext>
              </a:extLst>
            </p:cNvPr>
            <p:cNvSpPr/>
            <p:nvPr/>
          </p:nvSpPr>
          <p:spPr>
            <a:xfrm rot="10800000">
              <a:off x="0" y="3997075"/>
              <a:ext cx="12192000" cy="2131561"/>
            </a:xfrm>
            <a:prstGeom prst="flowChartDocumen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ocument 7">
              <a:extLst>
                <a:ext uri="{FF2B5EF4-FFF2-40B4-BE49-F238E27FC236}">
                  <a16:creationId xmlns:a16="http://schemas.microsoft.com/office/drawing/2014/main" id="{15306483-6B9D-8006-297E-A35F050D600A}"/>
                </a:ext>
              </a:extLst>
            </p:cNvPr>
            <p:cNvSpPr/>
            <p:nvPr/>
          </p:nvSpPr>
          <p:spPr>
            <a:xfrm rot="10800000">
              <a:off x="-1" y="2403018"/>
              <a:ext cx="12191998" cy="2464468"/>
            </a:xfrm>
            <a:prstGeom prst="flowChartDocumen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Document 8">
              <a:extLst>
                <a:ext uri="{FF2B5EF4-FFF2-40B4-BE49-F238E27FC236}">
                  <a16:creationId xmlns:a16="http://schemas.microsoft.com/office/drawing/2014/main" id="{01535776-E3CE-D1E2-71F5-5236F35EE9A8}"/>
                </a:ext>
              </a:extLst>
            </p:cNvPr>
            <p:cNvSpPr/>
            <p:nvPr/>
          </p:nvSpPr>
          <p:spPr>
            <a:xfrm rot="10800000">
              <a:off x="0" y="2828475"/>
              <a:ext cx="12192000" cy="3424542"/>
            </a:xfrm>
            <a:prstGeom prst="flowChartDocument">
              <a:avLst/>
            </a:prstGeom>
            <a:solidFill>
              <a:schemeClr val="bg1">
                <a:alpha val="5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ocument 9">
              <a:extLst>
                <a:ext uri="{FF2B5EF4-FFF2-40B4-BE49-F238E27FC236}">
                  <a16:creationId xmlns:a16="http://schemas.microsoft.com/office/drawing/2014/main" id="{5B2D9EB6-54A7-D50F-FEB7-48095C7CA859}"/>
                </a:ext>
              </a:extLst>
            </p:cNvPr>
            <p:cNvSpPr/>
            <p:nvPr/>
          </p:nvSpPr>
          <p:spPr>
            <a:xfrm rot="10800000">
              <a:off x="0" y="3351992"/>
              <a:ext cx="12192000" cy="2131561"/>
            </a:xfrm>
            <a:prstGeom prst="flowChartDocumen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2B5C77B-450C-C78A-AA62-71AD28D30F60}"/>
              </a:ext>
            </a:extLst>
          </p:cNvPr>
          <p:cNvSpPr>
            <a:spLocks noGrp="1"/>
          </p:cNvSpPr>
          <p:nvPr>
            <p:ph type="title"/>
          </p:nvPr>
        </p:nvSpPr>
        <p:spPr>
          <a:xfrm>
            <a:off x="566916" y="3063807"/>
            <a:ext cx="9720072" cy="1499616"/>
          </a:xfrm>
        </p:spPr>
        <p:txBody>
          <a:bodyPr/>
          <a:lstStyle/>
          <a:p>
            <a:r>
              <a:rPr lang="en-US" dirty="0"/>
              <a:t>Situation – Behavior – Impact (SBI)</a:t>
            </a:r>
          </a:p>
        </p:txBody>
      </p:sp>
      <p:sp>
        <p:nvSpPr>
          <p:cNvPr id="11" name="TextBox 10">
            <a:extLst>
              <a:ext uri="{FF2B5EF4-FFF2-40B4-BE49-F238E27FC236}">
                <a16:creationId xmlns:a16="http://schemas.microsoft.com/office/drawing/2014/main" id="{22E541FA-5568-61C1-0265-4B5895B94972}"/>
              </a:ext>
            </a:extLst>
          </p:cNvPr>
          <p:cNvSpPr txBox="1"/>
          <p:nvPr/>
        </p:nvSpPr>
        <p:spPr>
          <a:xfrm>
            <a:off x="566935" y="4292600"/>
            <a:ext cx="11058149" cy="2308324"/>
          </a:xfrm>
          <a:prstGeom prst="rect">
            <a:avLst/>
          </a:prstGeom>
          <a:noFill/>
        </p:spPr>
        <p:txBody>
          <a:bodyPr wrap="square" rtlCol="0">
            <a:spAutoFit/>
          </a:bodyPr>
          <a:lstStyle/>
          <a:p>
            <a:r>
              <a:rPr lang="en-US" dirty="0"/>
              <a:t>Examples: Imagine a team member handled a client meeting well.</a:t>
            </a:r>
          </a:p>
          <a:p>
            <a:endParaRPr lang="en-US" dirty="0"/>
          </a:p>
          <a:p>
            <a:r>
              <a:rPr lang="en-US" dirty="0"/>
              <a:t>Situation: During our 10 AM client meeting yesterday,</a:t>
            </a:r>
          </a:p>
          <a:p>
            <a:r>
              <a:rPr lang="en-US" dirty="0"/>
              <a:t>Behavior: You handled the client questions very well and anticipated their needs.</a:t>
            </a:r>
          </a:p>
          <a:p>
            <a:r>
              <a:rPr lang="en-US" dirty="0"/>
              <a:t>Impact: The client called me later and stated they were very satisfied with your knowledge and skill. </a:t>
            </a:r>
          </a:p>
          <a:p>
            <a:endParaRPr lang="en-US" dirty="0"/>
          </a:p>
          <a:p>
            <a:r>
              <a:rPr lang="en-US" dirty="0"/>
              <a:t>Invite reflection: I’m curious, what made you anticipate their questions in the way you did? </a:t>
            </a:r>
          </a:p>
          <a:p>
            <a:endParaRPr lang="en-US" dirty="0"/>
          </a:p>
        </p:txBody>
      </p:sp>
    </p:spTree>
    <p:extLst>
      <p:ext uri="{BB962C8B-B14F-4D97-AF65-F5344CB8AC3E}">
        <p14:creationId xmlns:p14="http://schemas.microsoft.com/office/powerpoint/2010/main" val="3466165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DDA7A3-2FA4-846F-6654-16364E4DA1F0}"/>
              </a:ext>
            </a:extLst>
          </p:cNvPr>
          <p:cNvSpPr>
            <a:spLocks noGrp="1"/>
          </p:cNvSpPr>
          <p:nvPr>
            <p:ph idx="4294967295"/>
          </p:nvPr>
        </p:nvSpPr>
        <p:spPr>
          <a:xfrm>
            <a:off x="1235868" y="1814512"/>
            <a:ext cx="9720263" cy="4457700"/>
          </a:xfrm>
        </p:spPr>
        <p:txBody>
          <a:bodyPr/>
          <a:lstStyle/>
          <a:p>
            <a:r>
              <a:rPr lang="en-US" dirty="0"/>
              <a:t>Estimated time: 15 minutes</a:t>
            </a:r>
          </a:p>
          <a:p>
            <a:endParaRPr lang="en-US" dirty="0"/>
          </a:p>
          <a:p>
            <a:pPr marL="457200" indent="-457200">
              <a:buClrTx/>
              <a:buAutoNum type="arabicPeriod"/>
            </a:pPr>
            <a:r>
              <a:rPr lang="en-US" dirty="0"/>
              <a:t>You will be assigned a small group. Your group will be assigned one of the models discussed in this lesson.</a:t>
            </a:r>
          </a:p>
          <a:p>
            <a:pPr marL="457200" indent="-457200">
              <a:buClrTx/>
              <a:buAutoNum type="arabicPeriod"/>
            </a:pPr>
            <a:r>
              <a:rPr lang="en-US" dirty="0"/>
              <a:t>In your Breakout Rooms, write a brief situation in which you are giving feedback or coaching to a recipient. Take notes on both the situation and the feedback or coaching. You will have approximately 10 minutes for this task.</a:t>
            </a:r>
          </a:p>
          <a:p>
            <a:pPr marL="457200" indent="-457200">
              <a:buClrTx/>
              <a:buAutoNum type="arabicPeriod"/>
            </a:pPr>
            <a:r>
              <a:rPr lang="en-US" dirty="0"/>
              <a:t>When the class regroups, a few groups will be chosen to share their situations and feedback/coaching examples with the class.</a:t>
            </a:r>
          </a:p>
          <a:p>
            <a:pPr marL="457200" indent="-457200">
              <a:buClrTx/>
              <a:buAutoNum type="arabicPeriod"/>
            </a:pPr>
            <a:r>
              <a:rPr lang="en-US" dirty="0"/>
              <a:t>The other groups will offer their thoughts on the presented content.</a:t>
            </a:r>
          </a:p>
        </p:txBody>
      </p:sp>
      <p:sp>
        <p:nvSpPr>
          <p:cNvPr id="2" name="Title 1">
            <a:extLst>
              <a:ext uri="{FF2B5EF4-FFF2-40B4-BE49-F238E27FC236}">
                <a16:creationId xmlns:a16="http://schemas.microsoft.com/office/drawing/2014/main" id="{0089344C-6C67-D7BF-169A-0967CAF82859}"/>
              </a:ext>
            </a:extLst>
          </p:cNvPr>
          <p:cNvSpPr>
            <a:spLocks noGrp="1"/>
          </p:cNvSpPr>
          <p:nvPr>
            <p:ph type="title" idx="4294967295"/>
          </p:nvPr>
        </p:nvSpPr>
        <p:spPr>
          <a:xfrm>
            <a:off x="1235868" y="585788"/>
            <a:ext cx="9720263" cy="1498600"/>
          </a:xfrm>
        </p:spPr>
        <p:txBody>
          <a:bodyPr/>
          <a:lstStyle/>
          <a:p>
            <a:r>
              <a:rPr lang="en-US" dirty="0"/>
              <a:t>Practice Activity</a:t>
            </a:r>
          </a:p>
        </p:txBody>
      </p:sp>
    </p:spTree>
    <p:extLst>
      <p:ext uri="{BB962C8B-B14F-4D97-AF65-F5344CB8AC3E}">
        <p14:creationId xmlns:p14="http://schemas.microsoft.com/office/powerpoint/2010/main" val="1439782236"/>
      </p:ext>
    </p:extLst>
  </p:cSld>
  <p:clrMapOvr>
    <a:masterClrMapping/>
  </p:clrMapOvr>
  <p:transition spd="slow">
    <p:push dir="u"/>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740</TotalTime>
  <Words>1949</Words>
  <Application>Microsoft Office PowerPoint</Application>
  <PresentationFormat>Widescreen</PresentationFormat>
  <Paragraphs>176</Paragraphs>
  <Slides>12</Slides>
  <Notes>12</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Tw Cen MT</vt:lpstr>
      <vt:lpstr>Tw Cen MT Condensed</vt:lpstr>
      <vt:lpstr>Wingdings 3</vt:lpstr>
      <vt:lpstr>Integral</vt:lpstr>
      <vt:lpstr>Feedback and Coaching:  A Toolkit for New Managers</vt:lpstr>
      <vt:lpstr>In this lesson…</vt:lpstr>
      <vt:lpstr>Feedback vs Coaching</vt:lpstr>
      <vt:lpstr>Feedback vs Coaching</vt:lpstr>
      <vt:lpstr>Curbstone Coaching</vt:lpstr>
      <vt:lpstr>Situation – Behavior – Impact (SBI)</vt:lpstr>
      <vt:lpstr>Situation – Behavior – Impact (SBI)</vt:lpstr>
      <vt:lpstr>Situation – Behavior – Impact (SBI)</vt:lpstr>
      <vt:lpstr>Practice Activity</vt:lpstr>
      <vt:lpstr>wrap up</vt:lpstr>
      <vt:lpstr>wrap up</vt:lpstr>
      <vt:lpstr> Image 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Benjamin Steinwand</dc:creator>
  <cp:lastModifiedBy>Benjamin Steinwand</cp:lastModifiedBy>
  <cp:revision>20</cp:revision>
  <dcterms:created xsi:type="dcterms:W3CDTF">2026-02-22T19:39:41Z</dcterms:created>
  <dcterms:modified xsi:type="dcterms:W3CDTF">2026-02-26T14:57:11Z</dcterms:modified>
</cp:coreProperties>
</file>